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notesMasterIdLst>
    <p:notesMasterId r:id="rId32"/>
  </p:notesMasterIdLst>
  <p:sldIdLst>
    <p:sldId id="257" r:id="rId2"/>
    <p:sldId id="261" r:id="rId3"/>
    <p:sldId id="262" r:id="rId4"/>
    <p:sldId id="260" r:id="rId5"/>
    <p:sldId id="263" r:id="rId6"/>
    <p:sldId id="264" r:id="rId7"/>
    <p:sldId id="265" r:id="rId8"/>
    <p:sldId id="266" r:id="rId9"/>
    <p:sldId id="268" r:id="rId10"/>
    <p:sldId id="273" r:id="rId11"/>
    <p:sldId id="267" r:id="rId12"/>
    <p:sldId id="274" r:id="rId13"/>
    <p:sldId id="269"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70" r:id="rId27"/>
    <p:sldId id="287" r:id="rId28"/>
    <p:sldId id="288" r:id="rId29"/>
    <p:sldId id="271" r:id="rId30"/>
    <p:sldId id="272" r:id="rId31"/>
  </p:sldIdLst>
  <p:sldSz cx="6858000" cy="9906000" type="A4"/>
  <p:notesSz cx="6858000" cy="9144000"/>
  <p:embeddedFontLst>
    <p:embeddedFont>
      <p:font typeface="Montserrat SemiBold" charset="0"/>
      <p:bold r:id="rId33"/>
      <p:boldItalic r:id="rId34"/>
    </p:embeddedFont>
    <p:embeddedFont>
      <p:font typeface="Montserrat ExtraBold" charset="0"/>
      <p:bold r:id="rId35"/>
      <p:boldItalic r:id="rId36"/>
    </p:embeddedFont>
    <p:embeddedFont>
      <p:font typeface="Montserrat" charset="0"/>
      <p:regular r:id="rId37"/>
      <p:bold r:id="rId38"/>
      <p:italic r:id="rId39"/>
      <p:boldItalic r:id="rId40"/>
    </p:embeddedFont>
    <p:embeddedFont>
      <p:font typeface="Montserrat Light" charset="0"/>
      <p:regular r:id="rId41"/>
      <p:italic r:id="rId42"/>
    </p:embeddedFont>
    <p:embeddedFont>
      <p:font typeface="Book Antiqua" pitchFamily="18" charset="0"/>
      <p:regular r:id="rId43"/>
      <p:bold r:id="rId44"/>
      <p:italic r:id="rId45"/>
      <p:boldItalic r:id="rId46"/>
    </p:embeddedFont>
    <p:embeddedFont>
      <p:font typeface="Monotype Corsiva" pitchFamily="66" charset="0"/>
      <p:italic r:id="rId47"/>
    </p:embeddedFont>
    <p:embeddedFont>
      <p:font typeface="Montserrat Medium" charset="0"/>
      <p:regular r:id="rId48"/>
      <p:italic r:id="rId49"/>
    </p:embeddedFont>
    <p:embeddedFont>
      <p:font typeface="Noto Serif" charset="0"/>
      <p:regular r:id="rId50"/>
      <p:bold r:id="rId51"/>
      <p:italic r:id="rId52"/>
      <p:boldItalic r:id="rId53"/>
    </p:embeddedFont>
    <p:embeddedFont>
      <p:font typeface="Consolas" pitchFamily="49" charset="0"/>
      <p:regular r:id="rId54"/>
      <p:bold r:id="rId55"/>
      <p:italic r:id="rId56"/>
      <p:boldItalic r:id="rId57"/>
    </p:embeddedFont>
    <p:embeddedFont>
      <p:font typeface="Calibri"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889DB"/>
    <a:srgbClr val="9A57CD"/>
    <a:srgbClr val="FFD347"/>
    <a:srgbClr val="FCCA46"/>
    <a:srgbClr val="FFE389"/>
    <a:srgbClr val="0070C0"/>
    <a:srgbClr val="22D6EF"/>
    <a:srgbClr val="FFDD71"/>
    <a:srgbClr val="FFEFBD"/>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3" autoAdjust="0"/>
    <p:restoredTop sz="94660"/>
  </p:normalViewPr>
  <p:slideViewPr>
    <p:cSldViewPr>
      <p:cViewPr>
        <p:scale>
          <a:sx n="100" d="100"/>
          <a:sy n="100" d="100"/>
        </p:scale>
        <p:origin x="-1290" y="2484"/>
      </p:cViewPr>
      <p:guideLst>
        <p:guide orient="horz" pos="3120"/>
        <p:guide pos="2160"/>
      </p:guideLst>
    </p:cSldViewPr>
  </p:slideViewPr>
  <p:notesTextViewPr>
    <p:cViewPr>
      <p:scale>
        <a:sx n="75" d="100"/>
        <a:sy n="75"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61" Type="http://schemas.openxmlformats.org/officeDocument/2006/relationships/font" Target="fonts/font2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CE0F3F-081B-4B0F-BB71-CD6E2655B2DD}" type="datetimeFigureOut">
              <a:rPr lang="en-US" smtClean="0"/>
              <a:pPr/>
              <a:t>3/11/2021</a:t>
            </a:fld>
            <a:endParaRPr lang="en-US"/>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10F4D-B867-46F4-B52A-14A8BFE8A67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10F4D-B867-46F4-B52A-14A8BFE8A675}" type="slidenum">
              <a:rPr lang="en-US" smtClean="0"/>
              <a:pPr/>
              <a:t>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10F4D-B867-46F4-B52A-14A8BFE8A675}"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10F4D-B867-46F4-B52A-14A8BFE8A67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3077282"/>
            <a:ext cx="5829300" cy="212336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68DEC1-4F0D-487F-B06E-13259A29E3B1}" type="datetime1">
              <a:rPr lang="en-US" smtClean="0"/>
              <a:pPr/>
              <a:t>3/11/2021</a:t>
            </a:fld>
            <a:endParaRPr lang="en-US"/>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8AE089-F1C4-4402-9BAF-4401A448FE42}" type="datetime1">
              <a:rPr lang="en-US" smtClean="0"/>
              <a:pPr/>
              <a:t>3/11/2021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96700"/>
            <a:ext cx="1543050" cy="845220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96700"/>
            <a:ext cx="4514850" cy="845220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EDA62C-1515-48A2-A8DF-0DF76917F1CC}" type="datetime1">
              <a:rPr lang="en-US" smtClean="0"/>
              <a:pPr/>
              <a:t>3/11/2021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C2DAD8-4285-4F69-8769-1AB790297DB5}" type="datetime1">
              <a:rPr lang="en-US" smtClean="0"/>
              <a:pPr/>
              <a:t>3/11/2021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6365523"/>
            <a:ext cx="5829300" cy="196744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6E5EE6-2F73-475A-AF3D-2C9A28DBCE90}" type="datetime1">
              <a:rPr lang="en-US" smtClean="0"/>
              <a:pPr/>
              <a:t>3/11/2021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311401"/>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311401"/>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777B29-BE9A-4B79-94BC-79A99ED61BCA}" type="datetime1">
              <a:rPr lang="en-US" smtClean="0"/>
              <a:pPr/>
              <a:t>3/11/2021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eaLnBrk="1" latinLnBrk="0" hangingPunct="1"/>
            <a:fld id="{ED436481-570F-4B3D-A374-7971843004E3}" type="datetime1">
              <a:rPr lang="en-US" smtClean="0"/>
              <a:pPr algn="l" eaLnBrk="1" latinLnBrk="0" hangingPunct="1"/>
              <a:t>3/11/2021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algn="r" eaLnBrk="1" latinLnBrk="0" hangingPunct="1"/>
            <a:fld id="{96652B35-718D-4E28-AFEB-B694A3B357E8}" type="slidenum">
              <a:rPr kumimoji="0" lang="en-US" smtClean="0"/>
              <a:pPr algn="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5C8183-F9E6-4850-B11A-A707F35587A6}" type="datetime1">
              <a:rPr lang="en-US" smtClean="0"/>
              <a:pPr/>
              <a:t>3/11/2021</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p>
            <a:fld id="{96652B35-718D-4E28-AFEB-B694A3B357E8}"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0085A-6702-4900-ACDB-90FB04621C74}" type="datetime1">
              <a:rPr lang="en-US" smtClean="0"/>
              <a:pPr/>
              <a:t>3/11/2021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94405"/>
            <a:ext cx="2256235" cy="167851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7"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E23B6E-D31F-4965-BD69-8F94BC82CC7C}" type="datetime1">
              <a:rPr lang="en-US" smtClean="0"/>
              <a:pPr/>
              <a:t>3/11/2021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934200"/>
            <a:ext cx="4114800" cy="81862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36A36A-D856-47DD-A769-907A90E60586}" type="datetime1">
              <a:rPr lang="en-US" smtClean="0"/>
              <a:pPr/>
              <a:t>3/11/2021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311401"/>
            <a:ext cx="6172200" cy="65375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9181395"/>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pPr algn="l" eaLnBrk="1" latinLnBrk="0" hangingPunct="1"/>
            <a:fld id="{9CB128B4-82A0-4519-9F56-1AF9A7BF17EC}" type="datetime1">
              <a:rPr lang="en-US" smtClean="0"/>
              <a:pPr algn="l" eaLnBrk="1" latinLnBrk="0" hangingPunct="1"/>
              <a:t>3/11/2021</a:t>
            </a:fld>
            <a:endParaRPr lang="en-US" sz="800" dirty="0">
              <a:solidFill>
                <a:schemeClr val="accent2"/>
              </a:solidFill>
            </a:endParaRPr>
          </a:p>
        </p:txBody>
      </p:sp>
      <p:sp>
        <p:nvSpPr>
          <p:cNvPr id="5" name="Footer Placeholder 4"/>
          <p:cNvSpPr>
            <a:spLocks noGrp="1"/>
          </p:cNvSpPr>
          <p:nvPr>
            <p:ph type="ftr" sz="quarter" idx="3"/>
          </p:nvPr>
        </p:nvSpPr>
        <p:spPr>
          <a:xfrm>
            <a:off x="2343150" y="9181395"/>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r" eaLnBrk="1" latinLnBrk="0" hangingPunct="1"/>
            <a:endParaRPr kumimoji="0" lang="en-US" sz="800" dirty="0">
              <a:solidFill>
                <a:schemeClr val="accent2"/>
              </a:solidFill>
            </a:endParaRPr>
          </a:p>
        </p:txBody>
      </p:sp>
      <p:sp>
        <p:nvSpPr>
          <p:cNvPr id="6" name="Slide Number Placeholder 5"/>
          <p:cNvSpPr>
            <a:spLocks noGrp="1"/>
          </p:cNvSpPr>
          <p:nvPr>
            <p:ph type="sldNum" sz="quarter" idx="4"/>
          </p:nvPr>
        </p:nvSpPr>
        <p:spPr>
          <a:xfrm>
            <a:off x="4914900" y="9181395"/>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37392" y="238092"/>
            <a:ext cx="6383216" cy="9429816"/>
            <a:chOff x="284662" y="238092"/>
            <a:chExt cx="6383216" cy="9429816"/>
          </a:xfrm>
          <a:effectLst>
            <a:glow rad="228600">
              <a:schemeClr val="accent3">
                <a:satMod val="175000"/>
                <a:alpha val="40000"/>
              </a:schemeClr>
            </a:glow>
          </a:effectLst>
        </p:grpSpPr>
        <p:pic>
          <p:nvPicPr>
            <p:cNvPr id="1027" name="Picture 3" descr="C:\Users\Sourabh\Downloads\giorgio-trovato-WyxqQpyFNk8-unsplash.jpg"/>
            <p:cNvPicPr>
              <a:picLocks noChangeAspect="1" noChangeArrowheads="1"/>
            </p:cNvPicPr>
            <p:nvPr/>
          </p:nvPicPr>
          <p:blipFill>
            <a:blip r:embed="rId2" cstate="print"/>
            <a:srcRect t="3743"/>
            <a:stretch>
              <a:fillRect/>
            </a:stretch>
          </p:blipFill>
          <p:spPr bwMode="auto">
            <a:xfrm>
              <a:off x="284662" y="238092"/>
              <a:ext cx="6383216" cy="9429816"/>
            </a:xfrm>
            <a:prstGeom prst="rect">
              <a:avLst/>
            </a:prstGeom>
            <a:solidFill>
              <a:schemeClr val="accent6">
                <a:alpha val="65098"/>
              </a:schemeClr>
            </a:solidFill>
            <a:ln w="57150">
              <a:noFill/>
            </a:ln>
          </p:spPr>
        </p:pic>
        <p:sp>
          <p:nvSpPr>
            <p:cNvPr id="9" name="Rectangle 8"/>
            <p:cNvSpPr/>
            <p:nvPr/>
          </p:nvSpPr>
          <p:spPr>
            <a:xfrm>
              <a:off x="284870" y="238092"/>
              <a:ext cx="6382800" cy="9429202"/>
            </a:xfrm>
            <a:prstGeom prst="rect">
              <a:avLst/>
            </a:prstGeom>
            <a:solidFill>
              <a:srgbClr val="0070C0">
                <a:alpha val="7098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ounded Rectangle 11"/>
          <p:cNvSpPr/>
          <p:nvPr/>
        </p:nvSpPr>
        <p:spPr>
          <a:xfrm>
            <a:off x="1142984" y="1390650"/>
            <a:ext cx="4579200" cy="7124700"/>
          </a:xfrm>
          <a:prstGeom prst="roundRect">
            <a:avLst>
              <a:gd name="adj" fmla="val 1396"/>
            </a:avLst>
          </a:prstGeom>
          <a:solidFill>
            <a:schemeClr val="accent3">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600" dirty="0">
              <a:solidFill>
                <a:schemeClr val="tx1"/>
              </a:solidFill>
            </a:endParaRPr>
          </a:p>
        </p:txBody>
      </p:sp>
      <p:grpSp>
        <p:nvGrpSpPr>
          <p:cNvPr id="31" name="Group 30"/>
          <p:cNvGrpSpPr/>
          <p:nvPr/>
        </p:nvGrpSpPr>
        <p:grpSpPr>
          <a:xfrm>
            <a:off x="1729477" y="2095480"/>
            <a:ext cx="2643206" cy="2481034"/>
            <a:chOff x="1770836" y="2095480"/>
            <a:chExt cx="2643206" cy="2481034"/>
          </a:xfrm>
        </p:grpSpPr>
        <p:grpSp>
          <p:nvGrpSpPr>
            <p:cNvPr id="18" name="Group 17"/>
            <p:cNvGrpSpPr/>
            <p:nvPr/>
          </p:nvGrpSpPr>
          <p:grpSpPr>
            <a:xfrm>
              <a:off x="1770836" y="2095480"/>
              <a:ext cx="2643206" cy="1428760"/>
              <a:chOff x="1785926" y="2095480"/>
              <a:chExt cx="2954171" cy="1488566"/>
            </a:xfrm>
          </p:grpSpPr>
          <p:sp>
            <p:nvSpPr>
              <p:cNvPr id="15" name="Rectangle 14"/>
              <p:cNvSpPr/>
              <p:nvPr/>
            </p:nvSpPr>
            <p:spPr>
              <a:xfrm>
                <a:off x="1785926" y="2095480"/>
                <a:ext cx="285752" cy="1488566"/>
              </a:xfrm>
              <a:prstGeom prst="roundRect">
                <a:avLst/>
              </a:prstGeom>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4" name="TextBox 13"/>
              <p:cNvSpPr txBox="1"/>
              <p:nvPr/>
            </p:nvSpPr>
            <p:spPr>
              <a:xfrm>
                <a:off x="2071678" y="2095983"/>
                <a:ext cx="2668419" cy="1488063"/>
              </a:xfrm>
              <a:prstGeom prst="roundRect">
                <a:avLst>
                  <a:gd name="adj" fmla="val 1849"/>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800" b="1" dirty="0" smtClean="0">
                    <a:solidFill>
                      <a:schemeClr val="tx1">
                        <a:lumMod val="65000"/>
                        <a:lumOff val="35000"/>
                      </a:schemeClr>
                    </a:solidFill>
                    <a:latin typeface="Montserrat ExtraBold" pitchFamily="2" charset="0"/>
                  </a:rPr>
                  <a:t>Computer </a:t>
                </a:r>
                <a:r>
                  <a:rPr lang="en-US" sz="2800" dirty="0" smtClean="0">
                    <a:solidFill>
                      <a:schemeClr val="tx1">
                        <a:lumMod val="65000"/>
                        <a:lumOff val="35000"/>
                      </a:schemeClr>
                    </a:solidFill>
                    <a:latin typeface="Montserrat SemiBold" pitchFamily="2" charset="0"/>
                  </a:rPr>
                  <a:t>Science</a:t>
                </a:r>
              </a:p>
              <a:p>
                <a:r>
                  <a:rPr lang="en-US" sz="2800" dirty="0" smtClean="0">
                    <a:solidFill>
                      <a:schemeClr val="tx1">
                        <a:lumMod val="65000"/>
                        <a:lumOff val="35000"/>
                      </a:schemeClr>
                    </a:solidFill>
                    <a:latin typeface="Montserrat" pitchFamily="2" charset="0"/>
                  </a:rPr>
                  <a:t>Project </a:t>
                </a:r>
                <a:r>
                  <a:rPr lang="en-US" sz="2600" dirty="0" smtClean="0">
                    <a:solidFill>
                      <a:schemeClr val="tx1">
                        <a:lumMod val="65000"/>
                        <a:lumOff val="35000"/>
                      </a:schemeClr>
                    </a:solidFill>
                    <a:latin typeface="Montserrat Light" pitchFamily="2" charset="0"/>
                  </a:rPr>
                  <a:t>2021</a:t>
                </a:r>
                <a:endParaRPr lang="en-US" sz="2600" dirty="0">
                  <a:solidFill>
                    <a:schemeClr val="tx1">
                      <a:lumMod val="65000"/>
                      <a:lumOff val="35000"/>
                    </a:schemeClr>
                  </a:solidFill>
                  <a:latin typeface="Montserrat Light" pitchFamily="2" charset="0"/>
                </a:endParaRPr>
              </a:p>
            </p:txBody>
          </p:sp>
        </p:grpSp>
        <p:sp>
          <p:nvSpPr>
            <p:cNvPr id="17" name="Rounded Rectangle 16"/>
            <p:cNvSpPr/>
            <p:nvPr/>
          </p:nvSpPr>
          <p:spPr>
            <a:xfrm>
              <a:off x="1771239" y="3524240"/>
              <a:ext cx="2642400" cy="1052274"/>
            </a:xfrm>
            <a:prstGeom prst="roundRect">
              <a:avLst>
                <a:gd name="adj" fmla="val 4235"/>
              </a:avLst>
            </a:prstGeom>
            <a:ln/>
          </p:spPr>
          <p:style>
            <a:lnRef idx="3">
              <a:schemeClr val="lt1"/>
            </a:lnRef>
            <a:fillRef idx="1">
              <a:schemeClr val="accent6"/>
            </a:fillRef>
            <a:effectRef idx="1">
              <a:schemeClr val="accent6"/>
            </a:effectRef>
            <a:fontRef idx="minor">
              <a:schemeClr val="lt1"/>
            </a:fontRef>
          </p:style>
          <p:txBody>
            <a:bodyPr wrap="square">
              <a:spAutoFit/>
            </a:bodyPr>
            <a:lstStyle/>
            <a:p>
              <a:r>
                <a:rPr lang="en-US" sz="2000" b="1" dirty="0" smtClean="0">
                  <a:solidFill>
                    <a:schemeClr val="tx1">
                      <a:lumMod val="75000"/>
                      <a:lumOff val="25000"/>
                    </a:schemeClr>
                  </a:solidFill>
                  <a:latin typeface="+mj-lt"/>
                </a:rPr>
                <a:t>Bank </a:t>
              </a:r>
              <a:r>
                <a:rPr lang="en-US" sz="2000" b="1" dirty="0" smtClean="0">
                  <a:solidFill>
                    <a:schemeClr val="tx1">
                      <a:lumMod val="75000"/>
                      <a:lumOff val="25000"/>
                    </a:schemeClr>
                  </a:solidFill>
                </a:rPr>
                <a:t>Management</a:t>
              </a:r>
              <a:r>
                <a:rPr lang="en-US" sz="2000" b="1" dirty="0" smtClean="0">
                  <a:solidFill>
                    <a:srgbClr val="FFD347"/>
                  </a:solidFill>
                  <a:latin typeface="Montserrat SemiBold" pitchFamily="2" charset="0"/>
                </a:rPr>
                <a:t> </a:t>
              </a:r>
            </a:p>
            <a:p>
              <a:r>
                <a:rPr lang="en-US" sz="2000" dirty="0" smtClean="0">
                  <a:solidFill>
                    <a:schemeClr val="tx1">
                      <a:lumMod val="75000"/>
                      <a:lumOff val="25000"/>
                    </a:schemeClr>
                  </a:solidFill>
                  <a:latin typeface="Montserrat" pitchFamily="2" charset="0"/>
                </a:rPr>
                <a:t>Software </a:t>
              </a:r>
              <a:endParaRPr lang="en-US" sz="2000" dirty="0">
                <a:solidFill>
                  <a:schemeClr val="tx1">
                    <a:lumMod val="75000"/>
                    <a:lumOff val="25000"/>
                  </a:schemeClr>
                </a:solidFill>
                <a:latin typeface="Montserrat" pitchFamily="2" charset="0"/>
              </a:endParaRPr>
            </a:p>
          </p:txBody>
        </p:sp>
      </p:grpSp>
      <p:sp>
        <p:nvSpPr>
          <p:cNvPr id="11" name="Slide Number Placeholder 10"/>
          <p:cNvSpPr>
            <a:spLocks noGrp="1"/>
          </p:cNvSpPr>
          <p:nvPr>
            <p:ph type="sldNum" sz="quarter" idx="12"/>
          </p:nvPr>
        </p:nvSpPr>
        <p:spPr/>
        <p:txBody>
          <a:bodyPr/>
          <a:lstStyle/>
          <a:p>
            <a:fld id="{96652B35-718D-4E28-AFEB-B694A3B357E8}" type="slidenum">
              <a:rPr kumimoji="0" lang="en-US" smtClean="0"/>
              <a:pPr/>
              <a:t>1</a:t>
            </a:fld>
            <a:endParaRPr kumimoji="0" lang="en-US"/>
          </a:p>
        </p:txBody>
      </p:sp>
      <p:grpSp>
        <p:nvGrpSpPr>
          <p:cNvPr id="27" name="Group 26"/>
          <p:cNvGrpSpPr/>
          <p:nvPr/>
        </p:nvGrpSpPr>
        <p:grpSpPr>
          <a:xfrm>
            <a:off x="1673130" y="5881694"/>
            <a:ext cx="2714643" cy="1957746"/>
            <a:chOff x="1714489" y="5881694"/>
            <a:chExt cx="2714643" cy="1957746"/>
          </a:xfrm>
        </p:grpSpPr>
        <p:sp>
          <p:nvSpPr>
            <p:cNvPr id="16" name="TextBox 15"/>
            <p:cNvSpPr txBox="1"/>
            <p:nvPr/>
          </p:nvSpPr>
          <p:spPr>
            <a:xfrm>
              <a:off x="3214686" y="5881694"/>
              <a:ext cx="1214446" cy="886778"/>
            </a:xfrm>
            <a:prstGeom prst="roundRect">
              <a:avLst>
                <a:gd name="adj" fmla="val 5158"/>
              </a:avLst>
            </a:prstGeom>
            <a:ln/>
          </p:spPr>
          <p:style>
            <a:lnRef idx="3">
              <a:schemeClr val="lt1"/>
            </a:lnRef>
            <a:fillRef idx="1">
              <a:schemeClr val="accent5"/>
            </a:fillRef>
            <a:effectRef idx="1">
              <a:schemeClr val="accent5"/>
            </a:effectRef>
            <a:fontRef idx="minor">
              <a:schemeClr val="lt1"/>
            </a:fontRef>
          </p:style>
          <p:txBody>
            <a:bodyPr wrap="square" rtlCol="0" anchor="ctr">
              <a:spAutoFit/>
            </a:bodyPr>
            <a:lstStyle/>
            <a:p>
              <a:r>
                <a:rPr lang="en-US" sz="1000" b="1" dirty="0" smtClean="0">
                  <a:solidFill>
                    <a:schemeClr val="tx1">
                      <a:lumMod val="85000"/>
                      <a:lumOff val="15000"/>
                    </a:schemeClr>
                  </a:solidFill>
                  <a:latin typeface="Montserrat" pitchFamily="2" charset="0"/>
                </a:rPr>
                <a:t>By,</a:t>
              </a: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a:p>
              <a:endParaRPr lang="en-US" sz="1000" b="1" dirty="0">
                <a:solidFill>
                  <a:schemeClr val="tx1">
                    <a:lumMod val="85000"/>
                    <a:lumOff val="15000"/>
                  </a:schemeClr>
                </a:solidFill>
                <a:latin typeface="Montserrat" pitchFamily="2" charset="0"/>
              </a:endParaRPr>
            </a:p>
          </p:txBody>
        </p:sp>
        <p:sp>
          <p:nvSpPr>
            <p:cNvPr id="20" name="TextBox 19"/>
            <p:cNvSpPr txBox="1"/>
            <p:nvPr/>
          </p:nvSpPr>
          <p:spPr>
            <a:xfrm>
              <a:off x="1714489" y="5881695"/>
              <a:ext cx="1500198" cy="1957745"/>
            </a:xfrm>
            <a:prstGeom prst="roundRect">
              <a:avLst>
                <a:gd name="adj" fmla="val 3266"/>
              </a:avLst>
            </a:prstGeom>
            <a:ln/>
          </p:spPr>
          <p:style>
            <a:lnRef idx="3">
              <a:schemeClr val="lt1"/>
            </a:lnRef>
            <a:fillRef idx="1">
              <a:schemeClr val="accent6"/>
            </a:fillRef>
            <a:effectRef idx="1">
              <a:schemeClr val="accent6"/>
            </a:effectRef>
            <a:fontRef idx="minor">
              <a:schemeClr val="lt1"/>
            </a:fontRef>
          </p:style>
          <p:txBody>
            <a:bodyPr wrap="square" rtlCol="0" anchor="ctr">
              <a:spAutoFit/>
            </a:bodyPr>
            <a:lstStyle/>
            <a:p>
              <a:r>
                <a:rPr lang="en-US" sz="1000" b="1" dirty="0" smtClean="0">
                  <a:solidFill>
                    <a:schemeClr val="tx1">
                      <a:lumMod val="85000"/>
                      <a:lumOff val="15000"/>
                    </a:schemeClr>
                  </a:solidFill>
                  <a:latin typeface="Montserrat" pitchFamily="2" charset="0"/>
                </a:rPr>
                <a:t>Put photo here</a:t>
              </a: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a:p>
              <a:endParaRPr lang="en-US" sz="1000" b="1" dirty="0" smtClean="0">
                <a:solidFill>
                  <a:schemeClr val="tx1">
                    <a:lumMod val="85000"/>
                    <a:lumOff val="15000"/>
                  </a:schemeClr>
                </a:solidFill>
                <a:latin typeface="Montserrat" pitchFamily="2" charset="0"/>
              </a:endParaRPr>
            </a:p>
          </p:txBody>
        </p:sp>
        <p:sp>
          <p:nvSpPr>
            <p:cNvPr id="21" name="Rectangle 14"/>
            <p:cNvSpPr/>
            <p:nvPr/>
          </p:nvSpPr>
          <p:spPr>
            <a:xfrm>
              <a:off x="3214686" y="6759440"/>
              <a:ext cx="1214446" cy="1080000"/>
            </a:xfrm>
            <a:prstGeom prst="roundRect">
              <a:avLst>
                <a:gd name="adj" fmla="val 1091"/>
              </a:avLst>
            </a:prstGeom>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grpSp>
      <p:grpSp>
        <p:nvGrpSpPr>
          <p:cNvPr id="30" name="Group 29"/>
          <p:cNvGrpSpPr/>
          <p:nvPr/>
        </p:nvGrpSpPr>
        <p:grpSpPr>
          <a:xfrm>
            <a:off x="4530649" y="2095480"/>
            <a:ext cx="755739" cy="5760000"/>
            <a:chOff x="4572008" y="2095480"/>
            <a:chExt cx="755739" cy="5760000"/>
          </a:xfrm>
        </p:grpSpPr>
        <p:sp>
          <p:nvSpPr>
            <p:cNvPr id="22" name="Rectangle 14"/>
            <p:cNvSpPr/>
            <p:nvPr/>
          </p:nvSpPr>
          <p:spPr>
            <a:xfrm>
              <a:off x="5143512" y="2095480"/>
              <a:ext cx="184235" cy="5760000"/>
            </a:xfrm>
            <a:prstGeom prst="roundRect">
              <a:avLst/>
            </a:prstGeom>
            <a:solidFill>
              <a:schemeClr val="tx1">
                <a:lumMod val="65000"/>
                <a:lumOff val="3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23" name="Rectangle 14"/>
            <p:cNvSpPr/>
            <p:nvPr/>
          </p:nvSpPr>
          <p:spPr>
            <a:xfrm>
              <a:off x="4857760" y="2095480"/>
              <a:ext cx="184235" cy="3643338"/>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4" name="Rectangle 14"/>
            <p:cNvSpPr/>
            <p:nvPr/>
          </p:nvSpPr>
          <p:spPr>
            <a:xfrm>
              <a:off x="4572008" y="2095480"/>
              <a:ext cx="184235" cy="250033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25" name="Rectangle 14"/>
            <p:cNvSpPr/>
            <p:nvPr/>
          </p:nvSpPr>
          <p:spPr>
            <a:xfrm>
              <a:off x="4572008" y="4738686"/>
              <a:ext cx="184235" cy="3099934"/>
            </a:xfrm>
            <a:prstGeom prst="roundRect">
              <a:avLst/>
            </a:prstGeom>
            <a:solidFill>
              <a:schemeClr val="tx1">
                <a:lumMod val="65000"/>
                <a:lumOff val="3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6" name="Rectangle 14"/>
            <p:cNvSpPr/>
            <p:nvPr/>
          </p:nvSpPr>
          <p:spPr>
            <a:xfrm>
              <a:off x="4857760" y="5881694"/>
              <a:ext cx="184235" cy="1958034"/>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515202"/>
            <a:ext cx="4286280"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System Design</a:t>
            </a:r>
          </a:p>
        </p:txBody>
      </p:sp>
      <p:grpSp>
        <p:nvGrpSpPr>
          <p:cNvPr id="5" name="Group 32"/>
          <p:cNvGrpSpPr/>
          <p:nvPr/>
        </p:nvGrpSpPr>
        <p:grpSpPr>
          <a:xfrm>
            <a:off x="1142984" y="3035165"/>
            <a:ext cx="4929222" cy="610366"/>
            <a:chOff x="1142984" y="3095610"/>
            <a:chExt cx="4929222" cy="610366"/>
          </a:xfrm>
          <a:effectLst/>
        </p:grpSpPr>
        <p:sp>
          <p:nvSpPr>
            <p:cNvPr id="14" name="Rectangle 13"/>
            <p:cNvSpPr/>
            <p:nvPr/>
          </p:nvSpPr>
          <p:spPr>
            <a:xfrm>
              <a:off x="1142984" y="3095611"/>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a:t>
              </a:r>
              <a:endParaRPr lang="en-US" dirty="0"/>
            </a:p>
          </p:txBody>
        </p:sp>
        <p:sp>
          <p:nvSpPr>
            <p:cNvPr id="15" name="Rectangle 14"/>
            <p:cNvSpPr/>
            <p:nvPr/>
          </p:nvSpPr>
          <p:spPr>
            <a:xfrm>
              <a:off x="3214686" y="3095610"/>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Implements current Account</a:t>
              </a:r>
              <a:endParaRPr lang="en-US" sz="1100" dirty="0"/>
            </a:p>
          </p:txBody>
        </p:sp>
        <p:sp>
          <p:nvSpPr>
            <p:cNvPr id="16" name="Rectangle 15"/>
            <p:cNvSpPr/>
            <p:nvPr/>
          </p:nvSpPr>
          <p:spPr>
            <a:xfrm>
              <a:off x="1785926" y="3095611"/>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current()</a:t>
              </a:r>
              <a:endParaRPr lang="en-US" sz="1200" b="1" dirty="0"/>
            </a:p>
          </p:txBody>
        </p:sp>
      </p:grpSp>
      <p:grpSp>
        <p:nvGrpSpPr>
          <p:cNvPr id="8" name="Group 40"/>
          <p:cNvGrpSpPr/>
          <p:nvPr/>
        </p:nvGrpSpPr>
        <p:grpSpPr>
          <a:xfrm>
            <a:off x="1142984" y="4238620"/>
            <a:ext cx="4929222" cy="610366"/>
            <a:chOff x="1142984" y="5750985"/>
            <a:chExt cx="4929222" cy="610366"/>
          </a:xfrm>
        </p:grpSpPr>
        <p:sp>
          <p:nvSpPr>
            <p:cNvPr id="30" name="Rectangle 29"/>
            <p:cNvSpPr/>
            <p:nvPr/>
          </p:nvSpPr>
          <p:spPr>
            <a:xfrm>
              <a:off x="1142984" y="5750986"/>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13</a:t>
              </a:r>
              <a:endParaRPr lang="en-US" dirty="0"/>
            </a:p>
          </p:txBody>
        </p:sp>
        <p:sp>
          <p:nvSpPr>
            <p:cNvPr id="31" name="Rectangle 30"/>
            <p:cNvSpPr/>
            <p:nvPr/>
          </p:nvSpPr>
          <p:spPr>
            <a:xfrm>
              <a:off x="3214686" y="5750985"/>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Implements interest for </a:t>
              </a:r>
            </a:p>
            <a:p>
              <a:pPr algn="ctr"/>
              <a:r>
                <a:rPr lang="en-US" sz="1100" dirty="0" smtClean="0"/>
                <a:t>various tasks</a:t>
              </a:r>
              <a:endParaRPr lang="en-US" sz="1100" dirty="0"/>
            </a:p>
          </p:txBody>
        </p:sp>
        <p:sp>
          <p:nvSpPr>
            <p:cNvPr id="32" name="Rectangle 31"/>
            <p:cNvSpPr/>
            <p:nvPr/>
          </p:nvSpPr>
          <p:spPr>
            <a:xfrm>
              <a:off x="1785926" y="5750986"/>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interest(rate)</a:t>
              </a:r>
              <a:endParaRPr lang="en-US" sz="1200" dirty="0"/>
            </a:p>
          </p:txBody>
        </p:sp>
      </p:grpSp>
      <p:grpSp>
        <p:nvGrpSpPr>
          <p:cNvPr id="9" name="Group 45"/>
          <p:cNvGrpSpPr/>
          <p:nvPr/>
        </p:nvGrpSpPr>
        <p:grpSpPr>
          <a:xfrm>
            <a:off x="1142984" y="5459352"/>
            <a:ext cx="4929222" cy="610366"/>
            <a:chOff x="1142984" y="7521235"/>
            <a:chExt cx="4929222" cy="610366"/>
          </a:xfrm>
        </p:grpSpPr>
        <p:sp>
          <p:nvSpPr>
            <p:cNvPr id="38" name="Rectangle 37"/>
            <p:cNvSpPr/>
            <p:nvPr/>
          </p:nvSpPr>
          <p:spPr>
            <a:xfrm>
              <a:off x="1142984" y="7521236"/>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a:t>
              </a:r>
              <a:endParaRPr lang="en-US" dirty="0"/>
            </a:p>
          </p:txBody>
        </p:sp>
        <p:sp>
          <p:nvSpPr>
            <p:cNvPr id="39" name="Rectangle 38"/>
            <p:cNvSpPr/>
            <p:nvPr/>
          </p:nvSpPr>
          <p:spPr>
            <a:xfrm>
              <a:off x="3214686" y="7521235"/>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Allows User to View Passbook</a:t>
              </a:r>
              <a:endParaRPr lang="en-US" sz="1100" dirty="0"/>
            </a:p>
          </p:txBody>
        </p:sp>
        <p:sp>
          <p:nvSpPr>
            <p:cNvPr id="40" name="Rectangle 39"/>
            <p:cNvSpPr/>
            <p:nvPr/>
          </p:nvSpPr>
          <p:spPr>
            <a:xfrm>
              <a:off x="1785926" y="7521236"/>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reading_passbook</a:t>
              </a:r>
            </a:p>
            <a:p>
              <a:pPr algn="ctr"/>
              <a:r>
                <a:rPr lang="en-US" sz="1000" dirty="0" smtClean="0"/>
                <a:t>(acnumber)</a:t>
              </a:r>
              <a:endParaRPr lang="en-US" sz="1000" dirty="0"/>
            </a:p>
          </p:txBody>
        </p:sp>
      </p:grpSp>
      <p:grpSp>
        <p:nvGrpSpPr>
          <p:cNvPr id="17" name="Group 33"/>
          <p:cNvGrpSpPr/>
          <p:nvPr/>
        </p:nvGrpSpPr>
        <p:grpSpPr>
          <a:xfrm>
            <a:off x="1142984" y="3628254"/>
            <a:ext cx="4929222" cy="610366"/>
            <a:chOff x="1142984" y="3980735"/>
            <a:chExt cx="4929222" cy="610366"/>
          </a:xfrm>
        </p:grpSpPr>
        <p:sp>
          <p:nvSpPr>
            <p:cNvPr id="23" name="Rectangle 22"/>
            <p:cNvSpPr/>
            <p:nvPr/>
          </p:nvSpPr>
          <p:spPr>
            <a:xfrm>
              <a:off x="3214686" y="3980735"/>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Implements Fixed Account</a:t>
              </a:r>
            </a:p>
          </p:txBody>
        </p:sp>
        <p:sp>
          <p:nvSpPr>
            <p:cNvPr id="24" name="Rectangle 23"/>
            <p:cNvSpPr/>
            <p:nvPr/>
          </p:nvSpPr>
          <p:spPr>
            <a:xfrm>
              <a:off x="1785926" y="3980736"/>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fixed()</a:t>
              </a:r>
              <a:endParaRPr lang="en-US" sz="1200" dirty="0"/>
            </a:p>
          </p:txBody>
        </p:sp>
        <p:sp>
          <p:nvSpPr>
            <p:cNvPr id="83" name="Rectangle 82"/>
            <p:cNvSpPr/>
            <p:nvPr/>
          </p:nvSpPr>
          <p:spPr>
            <a:xfrm>
              <a:off x="1142984" y="3980736"/>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12</a:t>
              </a:r>
              <a:endParaRPr lang="en-US" sz="1600" dirty="0"/>
            </a:p>
          </p:txBody>
        </p:sp>
      </p:grpSp>
      <p:grpSp>
        <p:nvGrpSpPr>
          <p:cNvPr id="18" name="Group 47"/>
          <p:cNvGrpSpPr/>
          <p:nvPr/>
        </p:nvGrpSpPr>
        <p:grpSpPr>
          <a:xfrm>
            <a:off x="1142984" y="4848986"/>
            <a:ext cx="4929222" cy="610366"/>
            <a:chOff x="1142984" y="7521235"/>
            <a:chExt cx="4929222" cy="610366"/>
          </a:xfrm>
        </p:grpSpPr>
        <p:sp>
          <p:nvSpPr>
            <p:cNvPr id="49" name="Rectangle 48"/>
            <p:cNvSpPr/>
            <p:nvPr/>
          </p:nvSpPr>
          <p:spPr>
            <a:xfrm>
              <a:off x="1142984" y="7521236"/>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14</a:t>
              </a:r>
              <a:endParaRPr lang="en-US" dirty="0"/>
            </a:p>
          </p:txBody>
        </p:sp>
        <p:sp>
          <p:nvSpPr>
            <p:cNvPr id="50" name="Rectangle 49"/>
            <p:cNvSpPr/>
            <p:nvPr/>
          </p:nvSpPr>
          <p:spPr>
            <a:xfrm>
              <a:off x="3214686" y="7521235"/>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Records transaction details </a:t>
              </a:r>
            </a:p>
            <a:p>
              <a:pPr algn="ctr"/>
              <a:r>
                <a:rPr lang="en-US" sz="1100" dirty="0" smtClean="0"/>
                <a:t>of user </a:t>
              </a:r>
              <a:endParaRPr lang="en-US" sz="1100" dirty="0"/>
            </a:p>
          </p:txBody>
        </p:sp>
        <p:sp>
          <p:nvSpPr>
            <p:cNvPr id="51" name="Rectangle 50"/>
            <p:cNvSpPr/>
            <p:nvPr/>
          </p:nvSpPr>
          <p:spPr>
            <a:xfrm>
              <a:off x="1785926" y="7521236"/>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dirty="0" smtClean="0"/>
                <a:t>enter_passbook</a:t>
              </a:r>
            </a:p>
            <a:p>
              <a:pPr algn="ctr"/>
              <a:r>
                <a:rPr lang="en-US" sz="950" dirty="0" smtClean="0"/>
                <a:t>(acnumber,money,c)</a:t>
              </a:r>
              <a:endParaRPr lang="en-US" sz="950" dirty="0"/>
            </a:p>
          </p:txBody>
        </p:sp>
      </p:grpSp>
      <p:grpSp>
        <p:nvGrpSpPr>
          <p:cNvPr id="45" name="Group 44"/>
          <p:cNvGrpSpPr/>
          <p:nvPr/>
        </p:nvGrpSpPr>
        <p:grpSpPr>
          <a:xfrm>
            <a:off x="1142984" y="2452670"/>
            <a:ext cx="4929222" cy="582495"/>
            <a:chOff x="1142984" y="2452670"/>
            <a:chExt cx="4929222" cy="582495"/>
          </a:xfrm>
        </p:grpSpPr>
        <p:sp>
          <p:nvSpPr>
            <p:cNvPr id="6" name="Rectangle 5"/>
            <p:cNvSpPr/>
            <p:nvPr/>
          </p:nvSpPr>
          <p:spPr>
            <a:xfrm>
              <a:off x="1142984" y="2452670"/>
              <a:ext cx="635004"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Sl.</a:t>
              </a:r>
            </a:p>
            <a:p>
              <a:pPr algn="ctr"/>
              <a:r>
                <a:rPr lang="en-US" sz="1600" dirty="0" smtClean="0">
                  <a:latin typeface="+mj-lt"/>
                </a:rPr>
                <a:t>No</a:t>
              </a:r>
              <a:endParaRPr lang="en-US" sz="1600" dirty="0">
                <a:latin typeface="+mj-lt"/>
              </a:endParaRPr>
            </a:p>
          </p:txBody>
        </p:sp>
        <p:sp>
          <p:nvSpPr>
            <p:cNvPr id="11" name="Rectangle 10"/>
            <p:cNvSpPr/>
            <p:nvPr/>
          </p:nvSpPr>
          <p:spPr>
            <a:xfrm>
              <a:off x="3214686" y="2452670"/>
              <a:ext cx="2857520"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Uses</a:t>
              </a:r>
              <a:endParaRPr lang="en-US" dirty="0">
                <a:latin typeface="+mj-lt"/>
              </a:endParaRPr>
            </a:p>
          </p:txBody>
        </p:sp>
        <p:sp>
          <p:nvSpPr>
            <p:cNvPr id="13" name="Rectangle 12"/>
            <p:cNvSpPr/>
            <p:nvPr/>
          </p:nvSpPr>
          <p:spPr>
            <a:xfrm>
              <a:off x="1785926" y="2452670"/>
              <a:ext cx="1508136"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Function</a:t>
              </a:r>
              <a:endParaRPr lang="en-US" dirty="0">
                <a:latin typeface="+mj-lt"/>
              </a:endParaRPr>
            </a:p>
          </p:txBody>
        </p:sp>
      </p:grpSp>
      <p:grpSp>
        <p:nvGrpSpPr>
          <p:cNvPr id="46" name="Group 45"/>
          <p:cNvGrpSpPr/>
          <p:nvPr/>
        </p:nvGrpSpPr>
        <p:grpSpPr>
          <a:xfrm>
            <a:off x="1142984" y="6024570"/>
            <a:ext cx="4929222" cy="610366"/>
            <a:chOff x="1142984" y="8406359"/>
            <a:chExt cx="4929222" cy="610366"/>
          </a:xfrm>
        </p:grpSpPr>
        <p:sp>
          <p:nvSpPr>
            <p:cNvPr id="47" name="Rectangle 46"/>
            <p:cNvSpPr/>
            <p:nvPr/>
          </p:nvSpPr>
          <p:spPr>
            <a:xfrm>
              <a:off x="1142984" y="8406360"/>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16</a:t>
              </a:r>
              <a:endParaRPr lang="en-US" dirty="0"/>
            </a:p>
          </p:txBody>
        </p:sp>
        <p:sp>
          <p:nvSpPr>
            <p:cNvPr id="48" name="Rectangle 47"/>
            <p:cNvSpPr/>
            <p:nvPr/>
          </p:nvSpPr>
          <p:spPr>
            <a:xfrm>
              <a:off x="3214686" y="8406359"/>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Function to pay loan back</a:t>
              </a:r>
              <a:endParaRPr lang="en-US" sz="1100" dirty="0"/>
            </a:p>
          </p:txBody>
        </p:sp>
        <p:sp>
          <p:nvSpPr>
            <p:cNvPr id="52" name="Rectangle 51"/>
            <p:cNvSpPr/>
            <p:nvPr/>
          </p:nvSpPr>
          <p:spPr>
            <a:xfrm>
              <a:off x="1785926" y="8406360"/>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 MoneyToLoan-Account()</a:t>
              </a:r>
              <a:endParaRPr lang="en-US" sz="1600" dirty="0"/>
            </a:p>
          </p:txBody>
        </p:sp>
      </p:grpSp>
      <p:grpSp>
        <p:nvGrpSpPr>
          <p:cNvPr id="56" name="Group 55"/>
          <p:cNvGrpSpPr/>
          <p:nvPr/>
        </p:nvGrpSpPr>
        <p:grpSpPr>
          <a:xfrm>
            <a:off x="1142984" y="6634936"/>
            <a:ext cx="4929222" cy="610366"/>
            <a:chOff x="1142984" y="8406359"/>
            <a:chExt cx="4929222" cy="610366"/>
          </a:xfrm>
        </p:grpSpPr>
        <p:sp>
          <p:nvSpPr>
            <p:cNvPr id="57" name="Rectangle 56"/>
            <p:cNvSpPr/>
            <p:nvPr/>
          </p:nvSpPr>
          <p:spPr>
            <a:xfrm>
              <a:off x="1142984" y="8406360"/>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17</a:t>
              </a:r>
              <a:endParaRPr lang="en-US" dirty="0"/>
            </a:p>
          </p:txBody>
        </p:sp>
        <p:sp>
          <p:nvSpPr>
            <p:cNvPr id="58" name="Rectangle 57"/>
            <p:cNvSpPr/>
            <p:nvPr/>
          </p:nvSpPr>
          <p:spPr>
            <a:xfrm>
              <a:off x="3214686" y="8406359"/>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Implements savings Account</a:t>
              </a:r>
              <a:endParaRPr lang="en-US" sz="1050" dirty="0"/>
            </a:p>
          </p:txBody>
        </p:sp>
        <p:sp>
          <p:nvSpPr>
            <p:cNvPr id="59" name="Rectangle 58"/>
            <p:cNvSpPr/>
            <p:nvPr/>
          </p:nvSpPr>
          <p:spPr>
            <a:xfrm>
              <a:off x="1785926" y="8406360"/>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svings()</a:t>
              </a:r>
              <a:endParaRPr lang="en-US" sz="1200" dirty="0"/>
            </a:p>
          </p:txBody>
        </p:sp>
      </p:grpSp>
      <p:grpSp>
        <p:nvGrpSpPr>
          <p:cNvPr id="37" name="Group 36"/>
          <p:cNvGrpSpPr/>
          <p:nvPr/>
        </p:nvGrpSpPr>
        <p:grpSpPr>
          <a:xfrm>
            <a:off x="1142984" y="7239016"/>
            <a:ext cx="4929222" cy="610366"/>
            <a:chOff x="1142984" y="8406359"/>
            <a:chExt cx="4929222" cy="610366"/>
          </a:xfrm>
        </p:grpSpPr>
        <p:sp>
          <p:nvSpPr>
            <p:cNvPr id="41" name="Rectangle 40"/>
            <p:cNvSpPr/>
            <p:nvPr/>
          </p:nvSpPr>
          <p:spPr>
            <a:xfrm>
              <a:off x="1142984" y="8406360"/>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18</a:t>
              </a:r>
              <a:endParaRPr lang="en-US" dirty="0"/>
            </a:p>
          </p:txBody>
        </p:sp>
        <p:sp>
          <p:nvSpPr>
            <p:cNvPr id="42" name="Rectangle 41"/>
            <p:cNvSpPr/>
            <p:nvPr/>
          </p:nvSpPr>
          <p:spPr>
            <a:xfrm>
              <a:off x="3214686" y="8406359"/>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Calculates loan amount</a:t>
              </a:r>
              <a:endParaRPr lang="en-US" sz="1050" dirty="0"/>
            </a:p>
          </p:txBody>
        </p:sp>
        <p:sp>
          <p:nvSpPr>
            <p:cNvPr id="43" name="Rectangle 42"/>
            <p:cNvSpPr/>
            <p:nvPr/>
          </p:nvSpPr>
          <p:spPr>
            <a:xfrm>
              <a:off x="1785926" y="8406360"/>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loan_interest()</a:t>
              </a:r>
              <a:endParaRPr lang="en-US" sz="1200" dirty="0"/>
            </a:p>
          </p:txBody>
        </p:sp>
      </p:grpSp>
      <p:grpSp>
        <p:nvGrpSpPr>
          <p:cNvPr id="44" name="Group 43"/>
          <p:cNvGrpSpPr/>
          <p:nvPr/>
        </p:nvGrpSpPr>
        <p:grpSpPr>
          <a:xfrm>
            <a:off x="1142984" y="7843096"/>
            <a:ext cx="4929222" cy="610366"/>
            <a:chOff x="1142984" y="8406359"/>
            <a:chExt cx="4929222" cy="610366"/>
          </a:xfrm>
        </p:grpSpPr>
        <p:sp>
          <p:nvSpPr>
            <p:cNvPr id="53" name="Rectangle 52"/>
            <p:cNvSpPr/>
            <p:nvPr/>
          </p:nvSpPr>
          <p:spPr>
            <a:xfrm>
              <a:off x="1142984" y="8406360"/>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19</a:t>
              </a:r>
              <a:endParaRPr lang="en-US" dirty="0"/>
            </a:p>
          </p:txBody>
        </p:sp>
        <p:sp>
          <p:nvSpPr>
            <p:cNvPr id="54" name="Rectangle 53"/>
            <p:cNvSpPr/>
            <p:nvPr/>
          </p:nvSpPr>
          <p:spPr>
            <a:xfrm>
              <a:off x="3214686" y="8406359"/>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Create, Enter details, and fetch data from Passbook</a:t>
              </a:r>
              <a:endParaRPr lang="en-US" sz="1050" dirty="0"/>
            </a:p>
          </p:txBody>
        </p:sp>
        <p:sp>
          <p:nvSpPr>
            <p:cNvPr id="55" name="Rectangle 54"/>
            <p:cNvSpPr/>
            <p:nvPr/>
          </p:nvSpPr>
          <p:spPr>
            <a:xfrm>
              <a:off x="1785926" y="8406360"/>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heading_passbook(), enter_passbook(), reading_passbook()</a:t>
              </a:r>
              <a:endParaRPr lang="en-US" sz="800" dirty="0"/>
            </a:p>
          </p:txBody>
        </p:sp>
      </p:grpSp>
      <p:sp>
        <p:nvSpPr>
          <p:cNvPr id="64" name="Slide Number Placeholder 63"/>
          <p:cNvSpPr>
            <a:spLocks noGrp="1"/>
          </p:cNvSpPr>
          <p:nvPr>
            <p:ph type="sldNum" sz="quarter" idx="12"/>
          </p:nvPr>
        </p:nvSpPr>
        <p:spPr/>
        <p:txBody>
          <a:bodyPr/>
          <a:lstStyle/>
          <a:p>
            <a:fld id="{96652B35-718D-4E28-AFEB-B694A3B357E8}" type="slidenum">
              <a:rPr kumimoji="0" lang="en-US" smtClean="0"/>
              <a:pPr/>
              <a:t>10</a:t>
            </a:fld>
            <a:endParaRPr kumimoji="0"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515202"/>
            <a:ext cx="3429024"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ER Diagram</a:t>
            </a:r>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11</a:t>
            </a:fld>
            <a:endParaRPr kumimoji="0" lang="en-US"/>
          </a:p>
        </p:txBody>
      </p:sp>
      <p:pic>
        <p:nvPicPr>
          <p:cNvPr id="3074" name="Picture 2" descr="C:\Users\Sourabh\Downloads\g899.png"/>
          <p:cNvPicPr>
            <a:picLocks noChangeAspect="1" noChangeArrowheads="1"/>
          </p:cNvPicPr>
          <p:nvPr/>
        </p:nvPicPr>
        <p:blipFill>
          <a:blip r:embed="rId2" cstate="print"/>
          <a:srcRect/>
          <a:stretch>
            <a:fillRect/>
          </a:stretch>
        </p:blipFill>
        <p:spPr bwMode="auto">
          <a:xfrm>
            <a:off x="0" y="2733679"/>
            <a:ext cx="6943518" cy="5505469"/>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515202"/>
            <a:ext cx="2928958"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Data Files</a:t>
            </a:r>
          </a:p>
        </p:txBody>
      </p:sp>
      <p:sp>
        <p:nvSpPr>
          <p:cNvPr id="6" name="TextBox 5"/>
          <p:cNvSpPr txBox="1"/>
          <p:nvPr/>
        </p:nvSpPr>
        <p:spPr>
          <a:xfrm>
            <a:off x="1142984" y="2166918"/>
            <a:ext cx="4643470" cy="1300356"/>
          </a:xfrm>
          <a:prstGeom prst="rect">
            <a:avLst/>
          </a:prstGeom>
          <a:noFill/>
        </p:spPr>
        <p:txBody>
          <a:bodyPr wrap="square" rtlCol="0">
            <a:spAutoFit/>
          </a:bodyPr>
          <a:lstStyle/>
          <a:p>
            <a:r>
              <a:rPr lang="en-US" sz="2000" b="1" dirty="0" smtClean="0">
                <a:solidFill>
                  <a:schemeClr val="tx1">
                    <a:lumMod val="75000"/>
                    <a:lumOff val="25000"/>
                  </a:schemeClr>
                </a:solidFill>
                <a:latin typeface="Montserrat ExtraBold" pitchFamily="2" charset="0"/>
              </a:rPr>
              <a:t>The following data files has  been used in the program</a:t>
            </a:r>
            <a:endParaRPr lang="en-US" b="1" dirty="0" smtClean="0">
              <a:solidFill>
                <a:schemeClr val="tx1">
                  <a:lumMod val="75000"/>
                  <a:lumOff val="25000"/>
                </a:schemeClr>
              </a:solidFill>
              <a:latin typeface="Montserrat SemiBold" pitchFamily="2" charset="0"/>
            </a:endParaRPr>
          </a:p>
          <a:p>
            <a:endParaRPr lang="en-US" sz="2800" b="1" dirty="0" smtClean="0">
              <a:solidFill>
                <a:schemeClr val="tx1">
                  <a:lumMod val="65000"/>
                  <a:lumOff val="35000"/>
                </a:schemeClr>
              </a:solidFill>
              <a:latin typeface="Montserrat ExtraBold" pitchFamily="2" charset="0"/>
            </a:endParaRPr>
          </a:p>
          <a:p>
            <a:endParaRPr lang="en-US" sz="1050" b="1" dirty="0">
              <a:solidFill>
                <a:schemeClr val="tx1">
                  <a:lumMod val="65000"/>
                  <a:lumOff val="35000"/>
                </a:schemeClr>
              </a:solidFill>
              <a:latin typeface="Montserrat ExtraBold" pitchFamily="2" charset="0"/>
            </a:endParaRPr>
          </a:p>
        </p:txBody>
      </p:sp>
      <p:grpSp>
        <p:nvGrpSpPr>
          <p:cNvPr id="7" name="Group 32"/>
          <p:cNvGrpSpPr/>
          <p:nvPr/>
        </p:nvGrpSpPr>
        <p:grpSpPr>
          <a:xfrm>
            <a:off x="1142984" y="4024306"/>
            <a:ext cx="4929222" cy="610366"/>
            <a:chOff x="1142984" y="3095610"/>
            <a:chExt cx="4929222" cy="610366"/>
          </a:xfrm>
          <a:effectLst/>
        </p:grpSpPr>
        <p:sp>
          <p:nvSpPr>
            <p:cNvPr id="8" name="Rectangle 7"/>
            <p:cNvSpPr/>
            <p:nvPr/>
          </p:nvSpPr>
          <p:spPr>
            <a:xfrm>
              <a:off x="1142984" y="3095611"/>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9" name="Rectangle 8"/>
            <p:cNvSpPr/>
            <p:nvPr/>
          </p:nvSpPr>
          <p:spPr>
            <a:xfrm>
              <a:off x="3214686" y="3095610"/>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Used to store details of all </a:t>
              </a:r>
            </a:p>
            <a:p>
              <a:pPr algn="ctr"/>
              <a:r>
                <a:rPr lang="en-US" sz="900" dirty="0" smtClean="0"/>
                <a:t> account activity</a:t>
              </a:r>
              <a:endParaRPr lang="en-US" sz="900" dirty="0"/>
            </a:p>
          </p:txBody>
        </p:sp>
        <p:sp>
          <p:nvSpPr>
            <p:cNvPr id="10" name="Rectangle 9"/>
            <p:cNvSpPr/>
            <p:nvPr/>
          </p:nvSpPr>
          <p:spPr>
            <a:xfrm>
              <a:off x="1785926" y="3095611"/>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Passbook.csv</a:t>
              </a:r>
              <a:endParaRPr lang="en-US" sz="1200" b="1" dirty="0"/>
            </a:p>
          </p:txBody>
        </p:sp>
      </p:grpSp>
      <p:grpSp>
        <p:nvGrpSpPr>
          <p:cNvPr id="11" name="Group 10"/>
          <p:cNvGrpSpPr/>
          <p:nvPr/>
        </p:nvGrpSpPr>
        <p:grpSpPr>
          <a:xfrm>
            <a:off x="1142984" y="3441811"/>
            <a:ext cx="4929222" cy="582495"/>
            <a:chOff x="1142984" y="2452670"/>
            <a:chExt cx="4929222" cy="582495"/>
          </a:xfrm>
        </p:grpSpPr>
        <p:sp>
          <p:nvSpPr>
            <p:cNvPr id="12" name="Rectangle 11"/>
            <p:cNvSpPr/>
            <p:nvPr/>
          </p:nvSpPr>
          <p:spPr>
            <a:xfrm>
              <a:off x="1142984" y="2452670"/>
              <a:ext cx="635004"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Sl.</a:t>
              </a:r>
            </a:p>
            <a:p>
              <a:pPr algn="ctr"/>
              <a:r>
                <a:rPr lang="en-US" sz="1400" dirty="0" smtClean="0">
                  <a:latin typeface="+mj-lt"/>
                </a:rPr>
                <a:t>No</a:t>
              </a:r>
              <a:endParaRPr lang="en-US" sz="1400" dirty="0">
                <a:latin typeface="+mj-lt"/>
              </a:endParaRPr>
            </a:p>
          </p:txBody>
        </p:sp>
        <p:sp>
          <p:nvSpPr>
            <p:cNvPr id="13" name="Rectangle 12"/>
            <p:cNvSpPr/>
            <p:nvPr/>
          </p:nvSpPr>
          <p:spPr>
            <a:xfrm>
              <a:off x="3214686" y="2452670"/>
              <a:ext cx="2857520"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Purpose</a:t>
              </a:r>
              <a:endParaRPr lang="en-US" dirty="0">
                <a:latin typeface="+mj-lt"/>
              </a:endParaRPr>
            </a:p>
          </p:txBody>
        </p:sp>
        <p:sp>
          <p:nvSpPr>
            <p:cNvPr id="14" name="Rectangle 13"/>
            <p:cNvSpPr/>
            <p:nvPr/>
          </p:nvSpPr>
          <p:spPr>
            <a:xfrm>
              <a:off x="1785926" y="2452670"/>
              <a:ext cx="1508136"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Data File(s)</a:t>
              </a:r>
              <a:endParaRPr lang="en-US" sz="1600" dirty="0">
                <a:latin typeface="+mj-lt"/>
              </a:endParaRPr>
            </a:p>
          </p:txBody>
        </p:sp>
      </p:grpSp>
      <p:sp>
        <p:nvSpPr>
          <p:cNvPr id="15" name="Slide Number Placeholder 14"/>
          <p:cNvSpPr>
            <a:spLocks noGrp="1"/>
          </p:cNvSpPr>
          <p:nvPr>
            <p:ph type="sldNum" sz="quarter" idx="12"/>
          </p:nvPr>
        </p:nvSpPr>
        <p:spPr/>
        <p:txBody>
          <a:bodyPr/>
          <a:lstStyle/>
          <a:p>
            <a:fld id="{96652B35-718D-4E28-AFEB-B694A3B357E8}" type="slidenum">
              <a:rPr kumimoji="0" lang="en-US" smtClean="0"/>
              <a:pPr/>
              <a:t>12</a:t>
            </a:fld>
            <a:endParaRPr kumimoji="0" lang="en-US"/>
          </a:p>
        </p:txBody>
      </p:sp>
      <p:grpSp>
        <p:nvGrpSpPr>
          <p:cNvPr id="16" name="Group 32"/>
          <p:cNvGrpSpPr/>
          <p:nvPr/>
        </p:nvGrpSpPr>
        <p:grpSpPr>
          <a:xfrm>
            <a:off x="1142984" y="4628386"/>
            <a:ext cx="4929222" cy="610366"/>
            <a:chOff x="1142984" y="3095610"/>
            <a:chExt cx="4929222" cy="610366"/>
          </a:xfrm>
          <a:effectLst/>
        </p:grpSpPr>
        <p:sp>
          <p:nvSpPr>
            <p:cNvPr id="17" name="Rectangle 16"/>
            <p:cNvSpPr/>
            <p:nvPr/>
          </p:nvSpPr>
          <p:spPr>
            <a:xfrm>
              <a:off x="1142984" y="3095611"/>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8" name="Rectangle 17"/>
            <p:cNvSpPr/>
            <p:nvPr/>
          </p:nvSpPr>
          <p:spPr>
            <a:xfrm>
              <a:off x="3214686" y="3095610"/>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Records  user data and all </a:t>
              </a:r>
            </a:p>
            <a:p>
              <a:pPr algn="ctr"/>
              <a:r>
                <a:rPr lang="en-US" sz="900" dirty="0" smtClean="0"/>
                <a:t>related records </a:t>
              </a:r>
              <a:endParaRPr lang="en-US" sz="900" dirty="0"/>
            </a:p>
          </p:txBody>
        </p:sp>
        <p:sp>
          <p:nvSpPr>
            <p:cNvPr id="19" name="Rectangle 18"/>
            <p:cNvSpPr/>
            <p:nvPr/>
          </p:nvSpPr>
          <p:spPr>
            <a:xfrm>
              <a:off x="1785926" y="3095611"/>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SQL Database</a:t>
              </a:r>
              <a:endParaRPr lang="en-US" sz="1200" b="1" dirty="0"/>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 </a:t>
            </a:r>
          </a:p>
          <a:p>
            <a:r>
              <a:rPr lang="en-US" sz="3200" b="1" dirty="0" smtClean="0">
                <a:solidFill>
                  <a:schemeClr val="tx1">
                    <a:lumMod val="65000"/>
                    <a:lumOff val="35000"/>
                  </a:schemeClr>
                </a:solidFill>
              </a:rPr>
              <a:t>Create()</a:t>
            </a:r>
          </a:p>
        </p:txBody>
      </p:sp>
      <p:sp>
        <p:nvSpPr>
          <p:cNvPr id="6" name="TextBox 5"/>
          <p:cNvSpPr txBox="1"/>
          <p:nvPr/>
        </p:nvSpPr>
        <p:spPr>
          <a:xfrm>
            <a:off x="428604" y="2005716"/>
            <a:ext cx="6143668" cy="763285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def create():</a:t>
            </a:r>
          </a:p>
          <a:p>
            <a:r>
              <a:rPr lang="en-US" sz="1000" dirty="0" smtClean="0">
                <a:latin typeface="Consolas" pitchFamily="49" charset="0"/>
              </a:rPr>
              <a:t>            </a:t>
            </a:r>
            <a:r>
              <a:rPr lang="en-US" sz="1000" dirty="0" err="1" smtClean="0">
                <a:latin typeface="Consolas" pitchFamily="49" charset="0"/>
              </a:rPr>
              <a:t>fname</a:t>
            </a:r>
            <a:r>
              <a:rPr lang="en-US" sz="1000" dirty="0" smtClean="0">
                <a:latin typeface="Consolas" pitchFamily="49" charset="0"/>
              </a:rPr>
              <a:t>=input('Enter first name')</a:t>
            </a:r>
          </a:p>
          <a:p>
            <a:r>
              <a:rPr lang="en-US" sz="1000" dirty="0" smtClean="0">
                <a:latin typeface="Consolas" pitchFamily="49" charset="0"/>
              </a:rPr>
              <a:t>            while </a:t>
            </a:r>
            <a:r>
              <a:rPr lang="en-US" sz="1000" dirty="0" err="1" smtClean="0">
                <a:latin typeface="Consolas" pitchFamily="49" charset="0"/>
              </a:rPr>
              <a:t>fname</a:t>
            </a:r>
            <a:r>
              <a:rPr lang="en-US" sz="1000" dirty="0" smtClean="0">
                <a:latin typeface="Consolas" pitchFamily="49" charset="0"/>
              </a:rPr>
              <a:t>==None:</a:t>
            </a:r>
          </a:p>
          <a:p>
            <a:r>
              <a:rPr lang="en-US" sz="1000" dirty="0" smtClean="0">
                <a:latin typeface="Consolas" pitchFamily="49" charset="0"/>
              </a:rPr>
              <a:t>                print('Try again')</a:t>
            </a:r>
          </a:p>
          <a:p>
            <a:r>
              <a:rPr lang="en-US" sz="1000" dirty="0" smtClean="0">
                <a:latin typeface="Consolas" pitchFamily="49" charset="0"/>
              </a:rPr>
              <a:t>                </a:t>
            </a:r>
            <a:r>
              <a:rPr lang="en-US" sz="1000" dirty="0" err="1" smtClean="0">
                <a:latin typeface="Consolas" pitchFamily="49" charset="0"/>
              </a:rPr>
              <a:t>fname</a:t>
            </a:r>
            <a:r>
              <a:rPr lang="en-US" sz="1000" dirty="0" smtClean="0">
                <a:latin typeface="Consolas" pitchFamily="49" charset="0"/>
              </a:rPr>
              <a:t>=input('Enter first name')    </a:t>
            </a:r>
          </a:p>
          <a:p>
            <a:r>
              <a:rPr lang="en-US" sz="1000" dirty="0" smtClean="0">
                <a:latin typeface="Consolas" pitchFamily="49" charset="0"/>
              </a:rPr>
              <a:t>            today=</a:t>
            </a:r>
            <a:r>
              <a:rPr lang="en-US" sz="1000" dirty="0" err="1" smtClean="0">
                <a:latin typeface="Consolas" pitchFamily="49" charset="0"/>
              </a:rPr>
              <a:t>date.today</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dateofcreation</a:t>
            </a:r>
            <a:r>
              <a:rPr lang="en-US" sz="1000" dirty="0" smtClean="0">
                <a:latin typeface="Consolas" pitchFamily="49" charset="0"/>
              </a:rPr>
              <a:t>=today</a:t>
            </a:r>
          </a:p>
          <a:p>
            <a:r>
              <a:rPr lang="en-US" sz="1000" dirty="0" smtClean="0">
                <a:latin typeface="Consolas" pitchFamily="49" charset="0"/>
              </a:rPr>
              <a:t>            </a:t>
            </a:r>
            <a:r>
              <a:rPr lang="en-US" sz="1000" dirty="0" err="1" smtClean="0">
                <a:latin typeface="Consolas" pitchFamily="49" charset="0"/>
              </a:rPr>
              <a:t>cust</a:t>
            </a:r>
            <a:r>
              <a:rPr lang="en-US" sz="1000" dirty="0" smtClean="0">
                <a:latin typeface="Consolas" pitchFamily="49" charset="0"/>
              </a:rPr>
              <a:t>=</a:t>
            </a:r>
            <a:r>
              <a:rPr lang="en-US" sz="1000" dirty="0" err="1" smtClean="0">
                <a:latin typeface="Consolas" pitchFamily="49" charset="0"/>
              </a:rPr>
              <a:t>custid</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lname</a:t>
            </a:r>
            <a:r>
              <a:rPr lang="en-US" sz="1000" dirty="0" smtClean="0">
                <a:latin typeface="Consolas" pitchFamily="49" charset="0"/>
              </a:rPr>
              <a:t>=input('Enter last name')</a:t>
            </a:r>
          </a:p>
          <a:p>
            <a:r>
              <a:rPr lang="en-US" sz="1000" dirty="0" smtClean="0">
                <a:latin typeface="Consolas" pitchFamily="49" charset="0"/>
              </a:rPr>
              <a:t>            while </a:t>
            </a:r>
            <a:r>
              <a:rPr lang="en-US" sz="1000" dirty="0" err="1" smtClean="0">
                <a:latin typeface="Consolas" pitchFamily="49" charset="0"/>
              </a:rPr>
              <a:t>lname</a:t>
            </a:r>
            <a:r>
              <a:rPr lang="en-US" sz="1000" dirty="0" smtClean="0">
                <a:latin typeface="Consolas" pitchFamily="49" charset="0"/>
              </a:rPr>
              <a:t>==None:</a:t>
            </a:r>
          </a:p>
          <a:p>
            <a:r>
              <a:rPr lang="en-US" sz="1000" dirty="0" smtClean="0">
                <a:latin typeface="Consolas" pitchFamily="49" charset="0"/>
              </a:rPr>
              <a:t>                print('Try again')</a:t>
            </a:r>
          </a:p>
          <a:p>
            <a:r>
              <a:rPr lang="en-US" sz="1000" dirty="0" smtClean="0">
                <a:latin typeface="Consolas" pitchFamily="49" charset="0"/>
              </a:rPr>
              <a:t>                </a:t>
            </a:r>
            <a:r>
              <a:rPr lang="en-US" sz="1000" dirty="0" err="1" smtClean="0">
                <a:latin typeface="Consolas" pitchFamily="49" charset="0"/>
              </a:rPr>
              <a:t>lname</a:t>
            </a:r>
            <a:r>
              <a:rPr lang="en-US" sz="1000" dirty="0" smtClean="0">
                <a:latin typeface="Consolas" pitchFamily="49" charset="0"/>
              </a:rPr>
              <a:t>=input('Enter last name')</a:t>
            </a:r>
          </a:p>
          <a:p>
            <a:r>
              <a:rPr lang="en-US" sz="1000" dirty="0" smtClean="0">
                <a:latin typeface="Consolas" pitchFamily="49" charset="0"/>
              </a:rPr>
              <a:t>            city=input('Enter city')</a:t>
            </a:r>
          </a:p>
          <a:p>
            <a:r>
              <a:rPr lang="en-US" sz="1000" dirty="0" smtClean="0">
                <a:latin typeface="Consolas" pitchFamily="49" charset="0"/>
              </a:rPr>
              <a:t>            while city==None:</a:t>
            </a:r>
          </a:p>
          <a:p>
            <a:r>
              <a:rPr lang="en-US" sz="1000" dirty="0" smtClean="0">
                <a:latin typeface="Consolas" pitchFamily="49" charset="0"/>
              </a:rPr>
              <a:t>                print('Try again')</a:t>
            </a:r>
          </a:p>
          <a:p>
            <a:r>
              <a:rPr lang="en-US" sz="1000" dirty="0" smtClean="0">
                <a:latin typeface="Consolas" pitchFamily="49" charset="0"/>
              </a:rPr>
              <a:t>                city=input('Enter city')</a:t>
            </a:r>
          </a:p>
          <a:p>
            <a:r>
              <a:rPr lang="en-US" sz="1000" dirty="0" smtClean="0">
                <a:latin typeface="Consolas" pitchFamily="49" charset="0"/>
              </a:rPr>
              <a:t>            code=</a:t>
            </a:r>
            <a:r>
              <a:rPr lang="en-US" sz="1000" dirty="0" err="1" smtClean="0">
                <a:latin typeface="Consolas" pitchFamily="49" charset="0"/>
              </a:rPr>
              <a:t>createcode</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moblieno</a:t>
            </a:r>
            <a:r>
              <a:rPr lang="en-US" sz="1000" dirty="0" smtClean="0">
                <a:latin typeface="Consolas" pitchFamily="49" charset="0"/>
              </a:rPr>
              <a:t>=</a:t>
            </a:r>
            <a:r>
              <a:rPr lang="en-US" sz="1000" dirty="0" err="1" smtClean="0">
                <a:latin typeface="Consolas" pitchFamily="49" charset="0"/>
              </a:rPr>
              <a:t>int</a:t>
            </a:r>
            <a:r>
              <a:rPr lang="en-US" sz="1000" dirty="0" smtClean="0">
                <a:latin typeface="Consolas" pitchFamily="49" charset="0"/>
              </a:rPr>
              <a:t>(input('Enter mobile number'))  </a:t>
            </a:r>
          </a:p>
          <a:p>
            <a:r>
              <a:rPr lang="en-US" sz="1000" dirty="0" smtClean="0">
                <a:latin typeface="Consolas" pitchFamily="49" charset="0"/>
              </a:rPr>
              <a:t>            while </a:t>
            </a:r>
            <a:r>
              <a:rPr lang="en-US" sz="1000" dirty="0" err="1" smtClean="0">
                <a:latin typeface="Consolas" pitchFamily="49" charset="0"/>
              </a:rPr>
              <a:t>len</a:t>
            </a:r>
            <a:r>
              <a:rPr lang="en-US" sz="1000" dirty="0" smtClean="0">
                <a:latin typeface="Consolas" pitchFamily="49" charset="0"/>
              </a:rPr>
              <a:t>(</a:t>
            </a:r>
            <a:r>
              <a:rPr lang="en-US" sz="1000" dirty="0" err="1" smtClean="0">
                <a:latin typeface="Consolas" pitchFamily="49" charset="0"/>
              </a:rPr>
              <a:t>mobileno</a:t>
            </a:r>
            <a:r>
              <a:rPr lang="en-US" sz="1000" dirty="0" smtClean="0">
                <a:latin typeface="Consolas" pitchFamily="49" charset="0"/>
              </a:rPr>
              <a:t>)!=10:</a:t>
            </a:r>
          </a:p>
          <a:p>
            <a:r>
              <a:rPr lang="en-US" sz="1000" dirty="0" smtClean="0">
                <a:latin typeface="Consolas" pitchFamily="49" charset="0"/>
              </a:rPr>
              <a:t>                print('Try again')</a:t>
            </a:r>
          </a:p>
          <a:p>
            <a:r>
              <a:rPr lang="en-US" sz="1000" dirty="0" smtClean="0">
                <a:latin typeface="Consolas" pitchFamily="49" charset="0"/>
              </a:rPr>
              <a:t>                </a:t>
            </a:r>
            <a:r>
              <a:rPr lang="en-US" sz="1000" dirty="0" err="1" smtClean="0">
                <a:latin typeface="Consolas" pitchFamily="49" charset="0"/>
              </a:rPr>
              <a:t>moblieno</a:t>
            </a:r>
            <a:r>
              <a:rPr lang="en-US" sz="1000" dirty="0" smtClean="0">
                <a:latin typeface="Consolas" pitchFamily="49" charset="0"/>
              </a:rPr>
              <a:t>=</a:t>
            </a:r>
            <a:r>
              <a:rPr lang="en-US" sz="1000" dirty="0" err="1" smtClean="0">
                <a:latin typeface="Consolas" pitchFamily="49" charset="0"/>
              </a:rPr>
              <a:t>int</a:t>
            </a:r>
            <a:r>
              <a:rPr lang="en-US" sz="1000" dirty="0" smtClean="0">
                <a:latin typeface="Consolas" pitchFamily="49" charset="0"/>
              </a:rPr>
              <a:t>(input('Enter mobile number'))</a:t>
            </a:r>
          </a:p>
          <a:p>
            <a:r>
              <a:rPr lang="en-US" sz="1000" dirty="0" smtClean="0">
                <a:latin typeface="Consolas" pitchFamily="49" charset="0"/>
              </a:rPr>
              <a:t>            dob=date(input('Enter date of birth(</a:t>
            </a:r>
            <a:r>
              <a:rPr lang="en-US" sz="1000" dirty="0" err="1" smtClean="0">
                <a:latin typeface="Consolas" pitchFamily="49" charset="0"/>
              </a:rPr>
              <a:t>yyyy</a:t>
            </a:r>
            <a:r>
              <a:rPr lang="en-US" sz="1000" dirty="0" smtClean="0">
                <a:latin typeface="Consolas" pitchFamily="49" charset="0"/>
              </a:rPr>
              <a:t>-mm-</a:t>
            </a:r>
            <a:r>
              <a:rPr lang="en-US" sz="1000" dirty="0" err="1" smtClean="0">
                <a:latin typeface="Consolas" pitchFamily="49" charset="0"/>
              </a:rPr>
              <a:t>dd</a:t>
            </a:r>
            <a:r>
              <a:rPr lang="en-US" sz="1000" dirty="0" smtClean="0">
                <a:latin typeface="Consolas" pitchFamily="49" charset="0"/>
              </a:rPr>
              <a:t>)'))</a:t>
            </a:r>
          </a:p>
          <a:p>
            <a:r>
              <a:rPr lang="en-US" sz="1000" dirty="0" smtClean="0">
                <a:latin typeface="Consolas" pitchFamily="49" charset="0"/>
              </a:rPr>
              <a:t>            delta=today-dob</a:t>
            </a:r>
          </a:p>
          <a:p>
            <a:r>
              <a:rPr lang="en-US" sz="1000" dirty="0" smtClean="0">
                <a:latin typeface="Consolas" pitchFamily="49" charset="0"/>
              </a:rPr>
              <a:t>            while </a:t>
            </a:r>
            <a:r>
              <a:rPr lang="en-US" sz="1000" dirty="0" err="1" smtClean="0">
                <a:latin typeface="Consolas" pitchFamily="49" charset="0"/>
              </a:rPr>
              <a:t>delta.years</a:t>
            </a:r>
            <a:r>
              <a:rPr lang="en-US" sz="1000" dirty="0" smtClean="0">
                <a:latin typeface="Consolas" pitchFamily="49" charset="0"/>
              </a:rPr>
              <a:t>&lt;18:</a:t>
            </a:r>
          </a:p>
          <a:p>
            <a:r>
              <a:rPr lang="en-US" sz="1000" dirty="0" smtClean="0">
                <a:latin typeface="Consolas" pitchFamily="49" charset="0"/>
              </a:rPr>
              <a:t>                print('Cannot create account')</a:t>
            </a:r>
          </a:p>
          <a:p>
            <a:r>
              <a:rPr lang="en-US" sz="1000" dirty="0" smtClean="0">
                <a:latin typeface="Consolas" pitchFamily="49" charset="0"/>
              </a:rPr>
              <a:t>                break</a:t>
            </a:r>
          </a:p>
          <a:p>
            <a:r>
              <a:rPr lang="en-US" sz="1000" dirty="0" smtClean="0">
                <a:latin typeface="Consolas" pitchFamily="49" charset="0"/>
              </a:rPr>
              <a:t>            </a:t>
            </a:r>
            <a:r>
              <a:rPr lang="en-US" sz="1000" dirty="0" err="1" smtClean="0">
                <a:latin typeface="Consolas" pitchFamily="49" charset="0"/>
              </a:rPr>
              <a:t>regex</a:t>
            </a:r>
            <a:r>
              <a:rPr lang="en-US" sz="1000" dirty="0" smtClean="0">
                <a:latin typeface="Consolas" pitchFamily="49" charset="0"/>
              </a:rPr>
              <a:t> ='^[a-z0-9]+[\._]?[a-z0-9]+[@]\w+[.]\w{2,3}$'</a:t>
            </a:r>
          </a:p>
          <a:p>
            <a:r>
              <a:rPr lang="en-US" sz="1000" dirty="0" smtClean="0">
                <a:latin typeface="Consolas" pitchFamily="49" charset="0"/>
              </a:rPr>
              <a:t>            email=input('Enter your Email ID')</a:t>
            </a:r>
          </a:p>
          <a:p>
            <a:r>
              <a:rPr lang="en-US" sz="1000" dirty="0" smtClean="0">
                <a:latin typeface="Consolas" pitchFamily="49" charset="0"/>
              </a:rPr>
              <a:t>            while check(email)=='Invalid Email':</a:t>
            </a:r>
          </a:p>
          <a:p>
            <a:r>
              <a:rPr lang="en-US" sz="1000" dirty="0" smtClean="0">
                <a:latin typeface="Consolas" pitchFamily="49" charset="0"/>
              </a:rPr>
              <a:t>                print('Try again')</a:t>
            </a:r>
          </a:p>
          <a:p>
            <a:r>
              <a:rPr lang="en-US" sz="1000" dirty="0" smtClean="0">
                <a:latin typeface="Consolas" pitchFamily="49" charset="0"/>
              </a:rPr>
              <a:t>                email=input('Enter your Email ID')</a:t>
            </a:r>
          </a:p>
          <a:p>
            <a:r>
              <a:rPr lang="en-US" sz="1000" dirty="0" smtClean="0">
                <a:latin typeface="Consolas" pitchFamily="49" charset="0"/>
              </a:rPr>
              <a:t>            b=</a:t>
            </a:r>
            <a:r>
              <a:rPr lang="en-US" sz="1000" dirty="0" err="1" smtClean="0">
                <a:latin typeface="Consolas" pitchFamily="49" charset="0"/>
              </a:rPr>
              <a:t>captcha</a:t>
            </a:r>
            <a:r>
              <a:rPr lang="en-US" sz="1000" dirty="0" smtClean="0">
                <a:latin typeface="Consolas" pitchFamily="49" charset="0"/>
              </a:rPr>
              <a:t>()</a:t>
            </a:r>
          </a:p>
          <a:p>
            <a:r>
              <a:rPr lang="en-US" sz="1000" dirty="0" smtClean="0">
                <a:latin typeface="Consolas" pitchFamily="49" charset="0"/>
              </a:rPr>
              <a:t>            print(b)</a:t>
            </a:r>
          </a:p>
          <a:p>
            <a:r>
              <a:rPr lang="en-US" sz="1000" dirty="0" smtClean="0">
                <a:latin typeface="Consolas" pitchFamily="49" charset="0"/>
              </a:rPr>
              <a:t>            a=input('Enter the above </a:t>
            </a:r>
            <a:r>
              <a:rPr lang="en-US" sz="1000" dirty="0" err="1" smtClean="0">
                <a:latin typeface="Consolas" pitchFamily="49" charset="0"/>
              </a:rPr>
              <a:t>captcha</a:t>
            </a:r>
            <a:r>
              <a:rPr lang="en-US" sz="1000" dirty="0" smtClean="0">
                <a:latin typeface="Consolas" pitchFamily="49" charset="0"/>
              </a:rPr>
              <a:t>')</a:t>
            </a:r>
          </a:p>
          <a:p>
            <a:r>
              <a:rPr lang="en-US" sz="1000" dirty="0" smtClean="0">
                <a:latin typeface="Consolas" pitchFamily="49" charset="0"/>
              </a:rPr>
              <a:t>            if a==b:</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='insert into customer values(%</a:t>
            </a:r>
            <a:r>
              <a:rPr lang="en-US" sz="1000" dirty="0" err="1" smtClean="0">
                <a:latin typeface="Consolas" pitchFamily="49" charset="0"/>
              </a:rPr>
              <a:t>s,%s,%s,%s,%s,%s,%s,%s,%s</a:t>
            </a:r>
            <a:r>
              <a:rPr lang="en-US" sz="1000" dirty="0" smtClean="0">
                <a:latin typeface="Consolas" pitchFamily="49" charset="0"/>
              </a:rPr>
              <a:t>);'</a:t>
            </a:r>
          </a:p>
          <a:p>
            <a:r>
              <a:rPr lang="en-US" sz="1000" dirty="0" smtClean="0">
                <a:latin typeface="Consolas" pitchFamily="49" charset="0"/>
              </a:rPr>
              <a:t>                data=(</a:t>
            </a:r>
            <a:r>
              <a:rPr lang="en-US" sz="1000" dirty="0" err="1" smtClean="0">
                <a:latin typeface="Consolas" pitchFamily="49" charset="0"/>
              </a:rPr>
              <a:t>cust,fname,lname,city,moblieno,dob,code,dateofcreation,email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sql,data</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='insert into account values(%</a:t>
            </a:r>
            <a:r>
              <a:rPr lang="en-US" sz="1000" dirty="0" err="1" smtClean="0">
                <a:latin typeface="Consolas" pitchFamily="49" charset="0"/>
              </a:rPr>
              <a:t>s,%s,%s,%s,%s,%s,%s,%s,%s,%s,%s</a:t>
            </a:r>
            <a:r>
              <a:rPr lang="en-US" sz="1000" dirty="0" smtClean="0">
                <a:latin typeface="Consolas" pitchFamily="49" charset="0"/>
              </a:rPr>
              <a:t>);'</a:t>
            </a:r>
          </a:p>
          <a:p>
            <a:r>
              <a:rPr lang="en-US" sz="1000" dirty="0" smtClean="0">
                <a:latin typeface="Consolas" pitchFamily="49" charset="0"/>
              </a:rPr>
              <a:t>                pin=</a:t>
            </a:r>
            <a:r>
              <a:rPr lang="en-US" sz="1000" dirty="0" err="1" smtClean="0">
                <a:latin typeface="Consolas" pitchFamily="49" charset="0"/>
              </a:rPr>
              <a:t>int</a:t>
            </a:r>
            <a:r>
              <a:rPr lang="en-US" sz="1000" dirty="0" smtClean="0">
                <a:latin typeface="Consolas" pitchFamily="49" charset="0"/>
              </a:rPr>
              <a:t>(input('Create your four digit pin'))</a:t>
            </a:r>
          </a:p>
          <a:p>
            <a:r>
              <a:rPr lang="en-US" sz="1000" dirty="0" smtClean="0">
                <a:latin typeface="Consolas" pitchFamily="49" charset="0"/>
              </a:rPr>
              <a:t>                data=(accountno(),cust,0,0,0,pin,0,dob,None,0,None)</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sql,data</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referralcode</a:t>
            </a:r>
            <a:r>
              <a:rPr lang="en-US" sz="1000" dirty="0" smtClean="0">
                <a:latin typeface="Consolas" pitchFamily="49" charset="0"/>
              </a:rPr>
              <a:t>()</a:t>
            </a:r>
          </a:p>
          <a:p>
            <a:r>
              <a:rPr lang="en-US" sz="1000" dirty="0" smtClean="0">
                <a:latin typeface="Consolas" pitchFamily="49" charset="0"/>
              </a:rPr>
              <a:t>                print('Account created')</a:t>
            </a:r>
          </a:p>
          <a:p>
            <a:r>
              <a:rPr lang="en-US" sz="1000" dirty="0" smtClean="0">
                <a:latin typeface="Consolas" pitchFamily="49" charset="0"/>
              </a:rPr>
              <a:t>                print('Your account number </a:t>
            </a:r>
            <a:r>
              <a:rPr lang="en-US" sz="1000" dirty="0" err="1" smtClean="0">
                <a:latin typeface="Consolas" pitchFamily="49" charset="0"/>
              </a:rPr>
              <a:t>is',data</a:t>
            </a:r>
            <a:r>
              <a:rPr lang="en-US" sz="1000" dirty="0" smtClean="0">
                <a:latin typeface="Consolas" pitchFamily="49" charset="0"/>
              </a:rPr>
              <a:t>[0])</a:t>
            </a:r>
          </a:p>
          <a:p>
            <a:r>
              <a:rPr lang="en-US" sz="1000" dirty="0" smtClean="0">
                <a:latin typeface="Consolas" pitchFamily="49" charset="0"/>
              </a:rPr>
              <a:t>            else:                                   </a:t>
            </a:r>
          </a:p>
          <a:p>
            <a:r>
              <a:rPr lang="en-US" sz="1000" dirty="0" smtClean="0">
                <a:latin typeface="Consolas" pitchFamily="49" charset="0"/>
              </a:rPr>
              <a:t>                print('Wrong </a:t>
            </a:r>
            <a:r>
              <a:rPr lang="en-US" sz="1000" dirty="0" err="1" smtClean="0">
                <a:latin typeface="Consolas" pitchFamily="49" charset="0"/>
              </a:rPr>
              <a:t>captcha</a:t>
            </a:r>
            <a:r>
              <a:rPr lang="en-US" sz="1000" dirty="0" smtClean="0">
                <a:latin typeface="Consolas" pitchFamily="49" charset="0"/>
              </a:rPr>
              <a:t> entered')</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13</a:t>
            </a:fld>
            <a:endParaRPr kumimoji="0"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3200" b="1" dirty="0" smtClean="0">
                <a:solidFill>
                  <a:schemeClr val="tx1">
                    <a:lumMod val="65000"/>
                    <a:lumOff val="35000"/>
                  </a:schemeClr>
                </a:solidFill>
                <a:latin typeface="Montserrat SemiBold" pitchFamily="2" charset="0"/>
              </a:rPr>
              <a:t>Login()</a:t>
            </a:r>
          </a:p>
        </p:txBody>
      </p:sp>
      <p:sp>
        <p:nvSpPr>
          <p:cNvPr id="6" name="TextBox 5"/>
          <p:cNvSpPr txBox="1"/>
          <p:nvPr/>
        </p:nvSpPr>
        <p:spPr>
          <a:xfrm>
            <a:off x="428604" y="2236548"/>
            <a:ext cx="6143668" cy="717119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def login():</a:t>
            </a:r>
          </a:p>
          <a:p>
            <a:r>
              <a:rPr lang="en-US" sz="1000" dirty="0" smtClean="0">
                <a:latin typeface="Consolas" pitchFamily="49" charset="0"/>
              </a:rPr>
              <a:t>    global </a:t>
            </a:r>
            <a:r>
              <a:rPr lang="en-US" sz="1000" dirty="0" err="1" smtClean="0">
                <a:latin typeface="Consolas" pitchFamily="49" charset="0"/>
              </a:rPr>
              <a:t>ac_no</a:t>
            </a:r>
            <a:endParaRPr lang="en-US" sz="1000" dirty="0" smtClean="0">
              <a:latin typeface="Consolas" pitchFamily="49" charset="0"/>
            </a:endParaRPr>
          </a:p>
          <a:p>
            <a:r>
              <a:rPr lang="en-US" sz="1000" dirty="0" smtClean="0">
                <a:latin typeface="Consolas" pitchFamily="49" charset="0"/>
              </a:rPr>
              <a:t>    </a:t>
            </a:r>
            <a:r>
              <a:rPr lang="en-US" sz="1000" dirty="0" err="1" smtClean="0">
                <a:latin typeface="Consolas" pitchFamily="49" charset="0"/>
              </a:rPr>
              <a:t>ac_no</a:t>
            </a:r>
            <a:r>
              <a:rPr lang="en-US" sz="1000" dirty="0" smtClean="0">
                <a:latin typeface="Consolas" pitchFamily="49" charset="0"/>
              </a:rPr>
              <a:t>=input('Enter your account number')</a:t>
            </a:r>
          </a:p>
          <a:p>
            <a:r>
              <a:rPr lang="en-US" sz="1000" dirty="0" smtClean="0">
                <a:latin typeface="Consolas" pitchFamily="49" charset="0"/>
              </a:rPr>
              <a:t>    pin=</a:t>
            </a:r>
            <a:r>
              <a:rPr lang="en-US" sz="1000" dirty="0" err="1" smtClean="0">
                <a:latin typeface="Consolas" pitchFamily="49" charset="0"/>
              </a:rPr>
              <a:t>int</a:t>
            </a:r>
            <a:r>
              <a:rPr lang="en-US" sz="1000" dirty="0" smtClean="0">
                <a:latin typeface="Consolas" pitchFamily="49" charset="0"/>
              </a:rPr>
              <a:t>(input('Enter your pin number'))</a:t>
            </a:r>
          </a:p>
          <a:p>
            <a:r>
              <a:rPr lang="en-US" sz="1000" dirty="0" smtClean="0">
                <a:latin typeface="Consolas" pitchFamily="49" charset="0"/>
              </a:rPr>
              <a:t>    if </a:t>
            </a:r>
            <a:r>
              <a:rPr lang="en-US" sz="1000" dirty="0" err="1" smtClean="0">
                <a:latin typeface="Consolas" pitchFamily="49" charset="0"/>
              </a:rPr>
              <a:t>ac_no</a:t>
            </a:r>
            <a:r>
              <a:rPr lang="en-US" sz="1000" dirty="0" smtClean="0">
                <a:latin typeface="Consolas" pitchFamily="49" charset="0"/>
              </a:rPr>
              <a:t>==12344 and pin==7:</a:t>
            </a:r>
          </a:p>
          <a:p>
            <a:r>
              <a:rPr lang="en-US" sz="1000" dirty="0" smtClean="0">
                <a:latin typeface="Consolas" pitchFamily="49" charset="0"/>
              </a:rPr>
              <a:t>        moderator()</a:t>
            </a:r>
          </a:p>
          <a:p>
            <a:r>
              <a:rPr lang="en-US" sz="1000" dirty="0" smtClean="0">
                <a:latin typeface="Consolas" pitchFamily="49" charset="0"/>
              </a:rPr>
              <a:t>    check=''</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='select * from account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ac_no,pin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try:</a:t>
            </a:r>
          </a:p>
          <a:p>
            <a:r>
              <a:rPr lang="en-US" sz="1000" dirty="0" smtClean="0">
                <a:latin typeface="Consolas" pitchFamily="49" charset="0"/>
              </a:rPr>
              <a:t>        check=</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except:</a:t>
            </a:r>
          </a:p>
          <a:p>
            <a:r>
              <a:rPr lang="en-US" sz="1000" dirty="0" smtClean="0">
                <a:latin typeface="Consolas" pitchFamily="49" charset="0"/>
              </a:rPr>
              <a:t>        check=''</a:t>
            </a:r>
          </a:p>
          <a:p>
            <a:r>
              <a:rPr lang="en-US" sz="1000" dirty="0" smtClean="0">
                <a:latin typeface="Consolas" pitchFamily="49" charset="0"/>
              </a:rPr>
              <a:t>    if </a:t>
            </a:r>
            <a:r>
              <a:rPr lang="en-US" sz="1000" dirty="0" err="1" smtClean="0">
                <a:latin typeface="Consolas" pitchFamily="49" charset="0"/>
              </a:rPr>
              <a:t>bool</a:t>
            </a:r>
            <a:r>
              <a:rPr lang="en-US" sz="1000" dirty="0" smtClean="0">
                <a:latin typeface="Consolas" pitchFamily="49" charset="0"/>
              </a:rPr>
              <a:t>(check) == True:</a:t>
            </a:r>
          </a:p>
          <a:p>
            <a:r>
              <a:rPr lang="en-US" sz="1000" dirty="0" smtClean="0">
                <a:latin typeface="Consolas" pitchFamily="49" charset="0"/>
              </a:rPr>
              <a:t>        print('You have successfully logged in')</a:t>
            </a:r>
          </a:p>
          <a:p>
            <a:r>
              <a:rPr lang="en-US" sz="1000" dirty="0" smtClean="0">
                <a:latin typeface="Consolas" pitchFamily="49" charset="0"/>
              </a:rPr>
              <a:t>        today=</a:t>
            </a:r>
            <a:r>
              <a:rPr lang="en-US" sz="1000" dirty="0" err="1" smtClean="0">
                <a:latin typeface="Consolas" pitchFamily="49" charset="0"/>
              </a:rPr>
              <a:t>date.today</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rad</a:t>
            </a:r>
            <a:r>
              <a:rPr lang="en-US" sz="1000" dirty="0" smtClean="0">
                <a:latin typeface="Consolas" pitchFamily="49" charset="0"/>
              </a:rPr>
              <a:t>='select </a:t>
            </a:r>
            <a:r>
              <a:rPr lang="en-US" sz="1000" dirty="0" err="1" smtClean="0">
                <a:latin typeface="Consolas" pitchFamily="49" charset="0"/>
              </a:rPr>
              <a:t>recentaccessdate</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int</a:t>
            </a:r>
            <a:r>
              <a:rPr lang="en-US" sz="1000" dirty="0" smtClean="0">
                <a:latin typeface="Consolas" pitchFamily="49" charset="0"/>
              </a:rPr>
              <a:t>(</a:t>
            </a:r>
            <a:r>
              <a:rPr lang="en-US" sz="1000" dirty="0" err="1" smtClean="0">
                <a:latin typeface="Consolas" pitchFamily="49" charset="0"/>
              </a:rPr>
              <a:t>ac_no</a:t>
            </a:r>
            <a:r>
              <a:rPr lang="en-US" sz="1000" dirty="0" smtClean="0">
                <a:latin typeface="Consolas" pitchFamily="49" charset="0"/>
              </a:rPr>
              <a:t>),pin)</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rad</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rad</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rad</a:t>
            </a:r>
            <a:r>
              <a:rPr lang="en-US" sz="1000" dirty="0" smtClean="0">
                <a:latin typeface="Consolas" pitchFamily="49" charset="0"/>
              </a:rPr>
              <a:t>=</a:t>
            </a:r>
            <a:r>
              <a:rPr lang="en-US" sz="1000" dirty="0" err="1" smtClean="0">
                <a:latin typeface="Consolas" pitchFamily="49" charset="0"/>
              </a:rPr>
              <a:t>rad</a:t>
            </a:r>
            <a:r>
              <a:rPr lang="en-US" sz="1000" dirty="0" smtClean="0">
                <a:latin typeface="Consolas" pitchFamily="49" charset="0"/>
              </a:rPr>
              <a:t>[0][0]</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rad</a:t>
            </a:r>
            <a:r>
              <a:rPr lang="en-US" sz="1000" dirty="0" smtClean="0">
                <a:latin typeface="Consolas" pitchFamily="49" charset="0"/>
              </a:rPr>
              <a:t>=</a:t>
            </a:r>
            <a:r>
              <a:rPr lang="en-US" sz="1000" dirty="0" err="1" smtClean="0">
                <a:latin typeface="Consolas" pitchFamily="49" charset="0"/>
              </a:rPr>
              <a:t>datetime.datetime.strptime</a:t>
            </a:r>
            <a:r>
              <a:rPr lang="en-US" sz="1000" dirty="0" smtClean="0">
                <a:latin typeface="Consolas" pitchFamily="49" charset="0"/>
              </a:rPr>
              <a:t>(</a:t>
            </a:r>
            <a:r>
              <a:rPr lang="en-US" sz="1000" dirty="0" err="1" smtClean="0">
                <a:latin typeface="Consolas" pitchFamily="49" charset="0"/>
              </a:rPr>
              <a:t>rad,'%Y</a:t>
            </a:r>
            <a:r>
              <a:rPr lang="en-US" sz="1000" dirty="0" smtClean="0">
                <a:latin typeface="Consolas" pitchFamily="49" charset="0"/>
              </a:rPr>
              <a:t>-%m-%d')</a:t>
            </a:r>
          </a:p>
          <a:p>
            <a:r>
              <a:rPr lang="en-US" sz="1000" dirty="0" smtClean="0">
                <a:latin typeface="Consolas" pitchFamily="49" charset="0"/>
              </a:rPr>
              <a:t>        delta=today-</a:t>
            </a:r>
            <a:r>
              <a:rPr lang="en-US" sz="1000" dirty="0" err="1" smtClean="0">
                <a:latin typeface="Consolas" pitchFamily="49" charset="0"/>
              </a:rPr>
              <a:t>rad</a:t>
            </a:r>
            <a:endParaRPr lang="en-US" sz="1000" dirty="0" smtClean="0">
              <a:latin typeface="Consolas" pitchFamily="49" charset="0"/>
            </a:endParaRPr>
          </a:p>
          <a:p>
            <a:r>
              <a:rPr lang="en-US" sz="1000" dirty="0" smtClean="0">
                <a:latin typeface="Consolas" pitchFamily="49" charset="0"/>
              </a:rPr>
              <a:t>        </a:t>
            </a:r>
            <a:r>
              <a:rPr lang="en-US" sz="1000" dirty="0" err="1" smtClean="0">
                <a:latin typeface="Consolas" pitchFamily="49" charset="0"/>
              </a:rPr>
              <a:t>datediff</a:t>
            </a:r>
            <a:r>
              <a:rPr lang="en-US" sz="1000" dirty="0" smtClean="0">
                <a:latin typeface="Consolas" pitchFamily="49" charset="0"/>
              </a:rPr>
              <a:t>=</a:t>
            </a:r>
            <a:r>
              <a:rPr lang="en-US" sz="1000" dirty="0" err="1" smtClean="0">
                <a:latin typeface="Consolas" pitchFamily="49" charset="0"/>
              </a:rPr>
              <a:t>delta.days</a:t>
            </a:r>
            <a:endParaRPr lang="en-US" sz="1000" dirty="0" smtClean="0">
              <a:latin typeface="Consolas" pitchFamily="49" charset="0"/>
            </a:endParaRPr>
          </a:p>
          <a:p>
            <a:r>
              <a:rPr lang="en-US" sz="1000" dirty="0" smtClean="0">
                <a:latin typeface="Consolas" pitchFamily="49" charset="0"/>
              </a:rPr>
              <a:t>        </a:t>
            </a:r>
            <a:r>
              <a:rPr lang="en-US" sz="1000" dirty="0" err="1" smtClean="0">
                <a:latin typeface="Consolas" pitchFamily="49" charset="0"/>
              </a:rPr>
              <a:t>bsav</a:t>
            </a:r>
            <a:r>
              <a:rPr lang="en-US" sz="1000" dirty="0" smtClean="0">
                <a:latin typeface="Consolas" pitchFamily="49" charset="0"/>
              </a:rPr>
              <a:t>='select </a:t>
            </a:r>
            <a:r>
              <a:rPr lang="en-US" sz="1000" dirty="0" err="1" smtClean="0">
                <a:latin typeface="Consolas" pitchFamily="49" charset="0"/>
              </a:rPr>
              <a:t>savings_account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int</a:t>
            </a:r>
            <a:r>
              <a:rPr lang="en-US" sz="1000" dirty="0" smtClean="0">
                <a:latin typeface="Consolas" pitchFamily="49" charset="0"/>
              </a:rPr>
              <a:t>(</a:t>
            </a:r>
            <a:r>
              <a:rPr lang="en-US" sz="1000" dirty="0" err="1" smtClean="0">
                <a:latin typeface="Consolas" pitchFamily="49" charset="0"/>
              </a:rPr>
              <a:t>ac_no</a:t>
            </a:r>
            <a:r>
              <a:rPr lang="en-US" sz="1000" dirty="0" smtClean="0">
                <a:latin typeface="Consolas" pitchFamily="49" charset="0"/>
              </a:rPr>
              <a:t>),pin)</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bsav</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bsav</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bsav</a:t>
            </a:r>
            <a:r>
              <a:rPr lang="en-US" sz="1000" dirty="0" smtClean="0">
                <a:latin typeface="Consolas" pitchFamily="49" charset="0"/>
              </a:rPr>
              <a:t>=</a:t>
            </a:r>
            <a:r>
              <a:rPr lang="en-US" sz="1000" dirty="0" err="1" smtClean="0">
                <a:latin typeface="Consolas" pitchFamily="49" charset="0"/>
              </a:rPr>
              <a:t>bsav</a:t>
            </a:r>
            <a:r>
              <a:rPr lang="en-US" sz="1000" dirty="0" smtClean="0">
                <a:latin typeface="Consolas" pitchFamily="49" charset="0"/>
              </a:rPr>
              <a:t>[0][0]</a:t>
            </a:r>
          </a:p>
          <a:p>
            <a:r>
              <a:rPr lang="en-US" sz="1000" dirty="0" smtClean="0">
                <a:latin typeface="Consolas" pitchFamily="49" charset="0"/>
              </a:rPr>
              <a:t>        </a:t>
            </a:r>
            <a:r>
              <a:rPr lang="en-US" sz="1000" dirty="0" err="1" smtClean="0">
                <a:latin typeface="Consolas" pitchFamily="49" charset="0"/>
              </a:rPr>
              <a:t>i</a:t>
            </a:r>
            <a:r>
              <a:rPr lang="en-US" sz="1000" dirty="0" smtClean="0">
                <a:latin typeface="Consolas" pitchFamily="49" charset="0"/>
              </a:rPr>
              <a:t>=0</a:t>
            </a:r>
          </a:p>
          <a:p>
            <a:r>
              <a:rPr lang="en-US" sz="1000" dirty="0" smtClean="0">
                <a:latin typeface="Consolas" pitchFamily="49" charset="0"/>
              </a:rPr>
              <a:t>        while </a:t>
            </a:r>
            <a:r>
              <a:rPr lang="en-US" sz="1000" dirty="0" err="1" smtClean="0">
                <a:latin typeface="Consolas" pitchFamily="49" charset="0"/>
              </a:rPr>
              <a:t>i</a:t>
            </a:r>
            <a:r>
              <a:rPr lang="en-US" sz="1000" dirty="0" smtClean="0">
                <a:latin typeface="Consolas" pitchFamily="49" charset="0"/>
              </a:rPr>
              <a:t>&lt;</a:t>
            </a:r>
            <a:r>
              <a:rPr lang="en-US" sz="1000" dirty="0" err="1" smtClean="0">
                <a:latin typeface="Consolas" pitchFamily="49" charset="0"/>
              </a:rPr>
              <a:t>datediff</a:t>
            </a:r>
            <a:r>
              <a:rPr lang="en-US" sz="1000" dirty="0" smtClean="0">
                <a:latin typeface="Consolas" pitchFamily="49" charset="0"/>
              </a:rPr>
              <a:t>:</a:t>
            </a:r>
          </a:p>
          <a:p>
            <a:r>
              <a:rPr lang="en-US" sz="1000" dirty="0" smtClean="0">
                <a:latin typeface="Consolas" pitchFamily="49" charset="0"/>
              </a:rPr>
              <a:t>            if </a:t>
            </a:r>
            <a:r>
              <a:rPr lang="en-US" sz="1000" dirty="0" err="1" smtClean="0">
                <a:latin typeface="Consolas" pitchFamily="49" charset="0"/>
              </a:rPr>
              <a:t>bsav</a:t>
            </a:r>
            <a:r>
              <a:rPr lang="en-US" sz="1000" dirty="0" smtClean="0">
                <a:latin typeface="Consolas" pitchFamily="49" charset="0"/>
              </a:rPr>
              <a:t>!='NULL':</a:t>
            </a:r>
          </a:p>
          <a:p>
            <a:r>
              <a:rPr lang="en-US" sz="1000" dirty="0" smtClean="0">
                <a:latin typeface="Consolas" pitchFamily="49" charset="0"/>
              </a:rPr>
              <a:t>                r=</a:t>
            </a:r>
            <a:r>
              <a:rPr lang="en-US" sz="1000" dirty="0" err="1" smtClean="0">
                <a:latin typeface="Consolas" pitchFamily="49" charset="0"/>
              </a:rPr>
              <a:t>bsav</a:t>
            </a:r>
            <a:r>
              <a:rPr lang="en-US" sz="1000" dirty="0" smtClean="0">
                <a:latin typeface="Consolas" pitchFamily="49" charset="0"/>
              </a:rPr>
              <a:t>*0.02</a:t>
            </a:r>
          </a:p>
          <a:p>
            <a:r>
              <a:rPr lang="en-US" sz="1000" dirty="0" smtClean="0">
                <a:latin typeface="Consolas" pitchFamily="49" charset="0"/>
              </a:rPr>
              <a:t>                </a:t>
            </a:r>
            <a:r>
              <a:rPr lang="en-US" sz="1000" dirty="0" err="1" smtClean="0">
                <a:latin typeface="Consolas" pitchFamily="49" charset="0"/>
              </a:rPr>
              <a:t>bsav</a:t>
            </a:r>
            <a:r>
              <a:rPr lang="en-US" sz="1000" dirty="0" smtClean="0">
                <a:latin typeface="Consolas" pitchFamily="49" charset="0"/>
              </a:rPr>
              <a:t>+=r</a:t>
            </a:r>
          </a:p>
          <a:p>
            <a:r>
              <a:rPr lang="en-US" sz="1000" dirty="0" smtClean="0">
                <a:latin typeface="Consolas" pitchFamily="49" charset="0"/>
              </a:rPr>
              <a:t>                </a:t>
            </a:r>
            <a:r>
              <a:rPr lang="en-US" sz="1000" dirty="0" err="1" smtClean="0">
                <a:latin typeface="Consolas" pitchFamily="49" charset="0"/>
              </a:rPr>
              <a:t>i</a:t>
            </a:r>
            <a:r>
              <a:rPr lang="en-US" sz="1000" dirty="0" smtClean="0">
                <a:latin typeface="Consolas" pitchFamily="49" charset="0"/>
              </a:rPr>
              <a:t>+=1</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savings_account</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a:t>
            </a:r>
            <a:r>
              <a:rPr lang="en-US" sz="1000" dirty="0" err="1" smtClean="0">
                <a:latin typeface="Consolas" pitchFamily="49" charset="0"/>
              </a:rPr>
              <a:t>bsav,ac_no</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recentaccessdate</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a:t>
            </a:r>
          </a:p>
          <a:p>
            <a:r>
              <a:rPr lang="en-US" sz="1000" dirty="0" smtClean="0">
                <a:latin typeface="Consolas" pitchFamily="49" charset="0"/>
              </a:rPr>
              <a:t>        data=(</a:t>
            </a:r>
            <a:r>
              <a:rPr lang="en-US" sz="1000" dirty="0" err="1" smtClean="0">
                <a:latin typeface="Consolas" pitchFamily="49" charset="0"/>
              </a:rPr>
              <a:t>today,ac_no</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sql,data</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return 'y'</a:t>
            </a:r>
          </a:p>
          <a:p>
            <a:r>
              <a:rPr lang="en-US" sz="1000" dirty="0" smtClean="0">
                <a:latin typeface="Consolas" pitchFamily="49" charset="0"/>
              </a:rPr>
              <a:t>    else:</a:t>
            </a:r>
          </a:p>
          <a:p>
            <a:r>
              <a:rPr lang="en-US" sz="1000" dirty="0" smtClean="0">
                <a:latin typeface="Consolas" pitchFamily="49" charset="0"/>
              </a:rPr>
              <a:t>        print('Account number or password is wrong')</a:t>
            </a:r>
          </a:p>
          <a:p>
            <a:r>
              <a:rPr lang="en-US" sz="1000" dirty="0" smtClean="0">
                <a:latin typeface="Consolas" pitchFamily="49" charset="0"/>
              </a:rPr>
              <a:t>        return 'x'</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14</a:t>
            </a:fld>
            <a:endParaRPr kumimoji="0"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07721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2400" b="1" dirty="0" smtClean="0">
                <a:solidFill>
                  <a:schemeClr val="tx1">
                    <a:lumMod val="65000"/>
                    <a:lumOff val="35000"/>
                  </a:schemeClr>
                </a:solidFill>
                <a:latin typeface="Montserrat SemiBold" pitchFamily="2" charset="0"/>
              </a:rPr>
              <a:t>Moderator(), details()</a:t>
            </a:r>
          </a:p>
        </p:txBody>
      </p:sp>
      <p:sp>
        <p:nvSpPr>
          <p:cNvPr id="6" name="TextBox 5"/>
          <p:cNvSpPr txBox="1"/>
          <p:nvPr/>
        </p:nvSpPr>
        <p:spPr>
          <a:xfrm>
            <a:off x="428604" y="2236548"/>
            <a:ext cx="6143668" cy="67095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def moderator():</a:t>
            </a:r>
          </a:p>
          <a:p>
            <a:r>
              <a:rPr lang="en-US" sz="1000" dirty="0" smtClean="0">
                <a:latin typeface="Consolas" pitchFamily="49" charset="0"/>
              </a:rPr>
              <a:t>    print('1 To create account\n2 To delete account')</a:t>
            </a:r>
          </a:p>
          <a:p>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your choice'))</a:t>
            </a:r>
          </a:p>
          <a:p>
            <a:r>
              <a:rPr lang="en-US" sz="1000" dirty="0" smtClean="0">
                <a:latin typeface="Consolas" pitchFamily="49" charset="0"/>
              </a:rPr>
              <a:t>    if a==1:</a:t>
            </a:r>
          </a:p>
          <a:p>
            <a:r>
              <a:rPr lang="en-US" sz="1000" dirty="0" smtClean="0">
                <a:latin typeface="Consolas" pitchFamily="49" charset="0"/>
              </a:rPr>
              <a:t>        create()</a:t>
            </a:r>
          </a:p>
          <a:p>
            <a:r>
              <a:rPr lang="en-US" sz="1000" dirty="0" smtClean="0">
                <a:latin typeface="Consolas" pitchFamily="49" charset="0"/>
              </a:rPr>
              <a:t>    </a:t>
            </a:r>
            <a:r>
              <a:rPr lang="en-US" sz="1000" dirty="0" err="1" smtClean="0">
                <a:latin typeface="Consolas" pitchFamily="49" charset="0"/>
              </a:rPr>
              <a:t>elif</a:t>
            </a:r>
            <a:r>
              <a:rPr lang="en-US" sz="1000" dirty="0" smtClean="0">
                <a:latin typeface="Consolas" pitchFamily="49" charset="0"/>
              </a:rPr>
              <a:t> a==2:</a:t>
            </a:r>
          </a:p>
          <a:p>
            <a:r>
              <a:rPr lang="en-US" sz="1000" dirty="0" smtClean="0">
                <a:latin typeface="Consolas" pitchFamily="49" charset="0"/>
              </a:rPr>
              <a:t>        </a:t>
            </a:r>
            <a:r>
              <a:rPr lang="en-US" sz="1000" dirty="0" err="1" smtClean="0">
                <a:latin typeface="Consolas" pitchFamily="49" charset="0"/>
              </a:rPr>
              <a:t>acno</a:t>
            </a:r>
            <a:r>
              <a:rPr lang="en-US" sz="1000" dirty="0" smtClean="0">
                <a:latin typeface="Consolas" pitchFamily="49" charset="0"/>
              </a:rPr>
              <a:t>=</a:t>
            </a:r>
            <a:r>
              <a:rPr lang="en-US" sz="1000" dirty="0" err="1" smtClean="0">
                <a:latin typeface="Consolas" pitchFamily="49" charset="0"/>
              </a:rPr>
              <a:t>int</a:t>
            </a:r>
            <a:r>
              <a:rPr lang="en-US" sz="1000" dirty="0" smtClean="0">
                <a:latin typeface="Consolas" pitchFamily="49" charset="0"/>
              </a:rPr>
              <a:t>(input('Enter the Account number of the account you want to delete'))</a:t>
            </a:r>
          </a:p>
          <a:p>
            <a:r>
              <a:rPr lang="en-US" sz="1000" dirty="0" smtClean="0">
                <a:latin typeface="Consolas" pitchFamily="49" charset="0"/>
              </a:rPr>
              <a:t>        </a:t>
            </a:r>
            <a:r>
              <a:rPr lang="en-US" sz="1000" dirty="0" err="1" smtClean="0">
                <a:latin typeface="Consolas" pitchFamily="49" charset="0"/>
              </a:rPr>
              <a:t>mycursor</a:t>
            </a:r>
            <a:r>
              <a:rPr lang="en-US" sz="1000" dirty="0" smtClean="0">
                <a:latin typeface="Consolas" pitchFamily="49" charset="0"/>
              </a:rPr>
              <a:t>=</a:t>
            </a:r>
            <a:r>
              <a:rPr lang="en-US" sz="1000" dirty="0" err="1" smtClean="0">
                <a:latin typeface="Consolas" pitchFamily="49" charset="0"/>
              </a:rPr>
              <a:t>con.cursor</a:t>
            </a:r>
            <a:r>
              <a:rPr lang="en-US" sz="1000" dirty="0" smtClean="0">
                <a:latin typeface="Consolas" pitchFamily="49" charset="0"/>
              </a:rPr>
              <a:t>()</a:t>
            </a:r>
          </a:p>
          <a:p>
            <a:r>
              <a:rPr lang="en-US" sz="1000" dirty="0" smtClean="0">
                <a:latin typeface="Consolas" pitchFamily="49" charset="0"/>
              </a:rPr>
              <a:t>        sq='select </a:t>
            </a:r>
            <a:r>
              <a:rPr lang="en-US" sz="1000" dirty="0" err="1" smtClean="0">
                <a:latin typeface="Consolas" pitchFamily="49" charset="0"/>
              </a:rPr>
              <a:t>custid</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a:t>
            </a:r>
            <a:r>
              <a:rPr lang="en-US" sz="1000" dirty="0" err="1" smtClean="0">
                <a:latin typeface="Consolas" pitchFamily="49" charset="0"/>
              </a:rPr>
              <a:t>acno</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a:t>
            </a:r>
          </a:p>
          <a:p>
            <a:r>
              <a:rPr lang="en-US" sz="1000" dirty="0" smtClean="0">
                <a:latin typeface="Consolas" pitchFamily="49" charset="0"/>
              </a:rPr>
              <a:t>        res=</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res=res[0][0]</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='delete from account where </a:t>
            </a:r>
            <a:r>
              <a:rPr lang="en-US" sz="1000" dirty="0" err="1" smtClean="0">
                <a:latin typeface="Consolas" pitchFamily="49" charset="0"/>
              </a:rPr>
              <a:t>custid</a:t>
            </a:r>
            <a:r>
              <a:rPr lang="en-US" sz="1000" dirty="0" smtClean="0">
                <a:latin typeface="Consolas" pitchFamily="49" charset="0"/>
              </a:rPr>
              <a:t>=%s'%(res)</a:t>
            </a:r>
          </a:p>
          <a:p>
            <a:r>
              <a:rPr lang="en-US" sz="1000" dirty="0" smtClean="0">
                <a:latin typeface="Consolas" pitchFamily="49" charset="0"/>
              </a:rPr>
              <a:t>        sql1='delete from customer where </a:t>
            </a:r>
            <a:r>
              <a:rPr lang="en-US" sz="1000" dirty="0" err="1" smtClean="0">
                <a:latin typeface="Consolas" pitchFamily="49" charset="0"/>
              </a:rPr>
              <a:t>custid</a:t>
            </a:r>
            <a:r>
              <a:rPr lang="en-US" sz="1000" dirty="0" smtClean="0">
                <a:latin typeface="Consolas" pitchFamily="49" charset="0"/>
              </a:rPr>
              <a:t>=%s'%(res)</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(sql1)</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endParaRPr lang="en-US" sz="1000" dirty="0" smtClean="0">
              <a:latin typeface="Consolas" pitchFamily="49" charset="0"/>
            </a:endParaRPr>
          </a:p>
          <a:p>
            <a:endParaRPr lang="en-US" sz="1000" dirty="0" smtClean="0">
              <a:latin typeface="Consolas" pitchFamily="49" charset="0"/>
            </a:endParaRPr>
          </a:p>
          <a:p>
            <a:endParaRPr lang="en-US" sz="1000" dirty="0" smtClean="0">
              <a:latin typeface="Consolas" pitchFamily="49" charset="0"/>
            </a:endParaRPr>
          </a:p>
          <a:p>
            <a:endParaRPr lang="en-US" sz="1000" dirty="0" smtClean="0">
              <a:latin typeface="Consolas" pitchFamily="49" charset="0"/>
            </a:endParaRPr>
          </a:p>
          <a:p>
            <a:endParaRPr lang="en-US" sz="1000" dirty="0" smtClean="0">
              <a:latin typeface="Consolas" pitchFamily="49" charset="0"/>
            </a:endParaRPr>
          </a:p>
          <a:p>
            <a:endParaRPr lang="en-US" sz="1000" dirty="0" smtClean="0">
              <a:latin typeface="Consolas" pitchFamily="49" charset="0"/>
            </a:endParaRPr>
          </a:p>
          <a:p>
            <a:endParaRPr lang="en-US" sz="1000" dirty="0" smtClean="0">
              <a:latin typeface="Consolas" pitchFamily="49" charset="0"/>
            </a:endParaRPr>
          </a:p>
          <a:p>
            <a:r>
              <a:rPr lang="en-US" sz="1000" dirty="0" smtClean="0">
                <a:latin typeface="Consolas" pitchFamily="49" charset="0"/>
              </a:rPr>
              <a:t>def details():    </a:t>
            </a:r>
          </a:p>
          <a:p>
            <a:r>
              <a:rPr lang="en-US" sz="1000" dirty="0" smtClean="0">
                <a:latin typeface="Consolas" pitchFamily="49" charset="0"/>
              </a:rPr>
              <a:t>    print('''1 to change password</a:t>
            </a:r>
          </a:p>
          <a:p>
            <a:r>
              <a:rPr lang="en-US" sz="1000" dirty="0" smtClean="0">
                <a:latin typeface="Consolas" pitchFamily="49" charset="0"/>
              </a:rPr>
              <a:t>    2 to check passbook''')</a:t>
            </a:r>
          </a:p>
          <a:p>
            <a:r>
              <a:rPr lang="en-US" sz="1000" dirty="0" smtClean="0">
                <a:latin typeface="Consolas" pitchFamily="49" charset="0"/>
              </a:rPr>
              <a:t>    </a:t>
            </a:r>
            <a:r>
              <a:rPr lang="en-US" sz="1000" dirty="0" err="1" smtClean="0">
                <a:latin typeface="Consolas" pitchFamily="49" charset="0"/>
              </a:rPr>
              <a:t>i</a:t>
            </a:r>
            <a:r>
              <a:rPr lang="en-US" sz="1000" dirty="0" smtClean="0">
                <a:latin typeface="Consolas" pitchFamily="49" charset="0"/>
              </a:rPr>
              <a:t>=input('enter your choice')</a:t>
            </a:r>
          </a:p>
          <a:p>
            <a:r>
              <a:rPr lang="en-US" sz="1000" dirty="0" smtClean="0">
                <a:latin typeface="Consolas" pitchFamily="49" charset="0"/>
              </a:rPr>
              <a:t>            </a:t>
            </a:r>
            <a:r>
              <a:rPr lang="en-US" sz="1000" dirty="0" err="1" smtClean="0">
                <a:latin typeface="Consolas" pitchFamily="49" charset="0"/>
              </a:rPr>
              <a:t>mycursor</a:t>
            </a:r>
            <a:r>
              <a:rPr lang="en-US" sz="1000" dirty="0" smtClean="0">
                <a:latin typeface="Consolas" pitchFamily="49" charset="0"/>
              </a:rPr>
              <a:t>=</a:t>
            </a:r>
            <a:r>
              <a:rPr lang="en-US" sz="1000" dirty="0" err="1" smtClean="0">
                <a:latin typeface="Consolas" pitchFamily="49" charset="0"/>
              </a:rPr>
              <a:t>con.cursor</a:t>
            </a:r>
            <a:r>
              <a:rPr lang="en-US" sz="1000" dirty="0" smtClean="0">
                <a:latin typeface="Consolas" pitchFamily="49" charset="0"/>
              </a:rPr>
              <a:t>()</a:t>
            </a:r>
          </a:p>
          <a:p>
            <a:r>
              <a:rPr lang="en-US" sz="1000" dirty="0" smtClean="0">
                <a:latin typeface="Consolas" pitchFamily="49" charset="0"/>
              </a:rPr>
              <a:t>            if </a:t>
            </a:r>
            <a:r>
              <a:rPr lang="en-US" sz="1000" dirty="0" err="1" smtClean="0">
                <a:latin typeface="Consolas" pitchFamily="49" charset="0"/>
              </a:rPr>
              <a:t>i</a:t>
            </a:r>
            <a:r>
              <a:rPr lang="en-US" sz="1000" dirty="0" smtClean="0">
                <a:latin typeface="Consolas" pitchFamily="49" charset="0"/>
              </a:rPr>
              <a:t>=='1':</a:t>
            </a:r>
          </a:p>
          <a:p>
            <a:r>
              <a:rPr lang="en-US" sz="1000" dirty="0" smtClean="0">
                <a:latin typeface="Consolas" pitchFamily="49" charset="0"/>
              </a:rPr>
              <a:t>                b=input('</a:t>
            </a:r>
            <a:r>
              <a:rPr lang="en-US" sz="1000" dirty="0" err="1" smtClean="0">
                <a:latin typeface="Consolas" pitchFamily="49" charset="0"/>
              </a:rPr>
              <a:t>account_no</a:t>
            </a:r>
            <a:r>
              <a:rPr lang="en-US" sz="1000" dirty="0" smtClean="0">
                <a:latin typeface="Consolas" pitchFamily="49" charset="0"/>
              </a:rPr>
              <a:t>.')</a:t>
            </a:r>
          </a:p>
          <a:p>
            <a:r>
              <a:rPr lang="en-US" sz="1000" dirty="0" smtClean="0">
                <a:latin typeface="Consolas" pitchFamily="49" charset="0"/>
              </a:rPr>
              <a:t>                a=input('enter your </a:t>
            </a:r>
            <a:r>
              <a:rPr lang="en-US" sz="1000" dirty="0" err="1" smtClean="0">
                <a:latin typeface="Consolas" pitchFamily="49" charset="0"/>
              </a:rPr>
              <a:t>passord</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='select pin from account where </a:t>
            </a:r>
            <a:r>
              <a:rPr lang="en-US" sz="1000" dirty="0" err="1" smtClean="0">
                <a:latin typeface="Consolas" pitchFamily="49" charset="0"/>
              </a:rPr>
              <a:t>acnumber</a:t>
            </a:r>
            <a:r>
              <a:rPr lang="en-US" sz="1000" dirty="0" smtClean="0">
                <a:latin typeface="Consolas" pitchFamily="49" charset="0"/>
              </a:rPr>
              <a:t>="%s";'%(b)</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pswd</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pswd</a:t>
            </a:r>
            <a:r>
              <a:rPr lang="en-US" sz="1000" dirty="0" smtClean="0">
                <a:latin typeface="Consolas" pitchFamily="49" charset="0"/>
              </a:rPr>
              <a:t>=</a:t>
            </a:r>
            <a:r>
              <a:rPr lang="en-US" sz="1000" dirty="0" err="1" smtClean="0">
                <a:latin typeface="Consolas" pitchFamily="49" charset="0"/>
              </a:rPr>
              <a:t>pswd</a:t>
            </a:r>
            <a:r>
              <a:rPr lang="en-US" sz="1000" dirty="0" smtClean="0">
                <a:latin typeface="Consolas" pitchFamily="49" charset="0"/>
              </a:rPr>
              <a:t>[0][0]</a:t>
            </a:r>
          </a:p>
          <a:p>
            <a:r>
              <a:rPr lang="en-US" sz="1000" dirty="0" smtClean="0">
                <a:latin typeface="Consolas" pitchFamily="49" charset="0"/>
              </a:rPr>
              <a:t>                if </a:t>
            </a:r>
            <a:r>
              <a:rPr lang="en-US" sz="1000" dirty="0" err="1" smtClean="0">
                <a:latin typeface="Consolas" pitchFamily="49" charset="0"/>
              </a:rPr>
              <a:t>int</a:t>
            </a:r>
            <a:r>
              <a:rPr lang="en-US" sz="1000" dirty="0" smtClean="0">
                <a:latin typeface="Consolas" pitchFamily="49" charset="0"/>
              </a:rPr>
              <a:t>(a)==</a:t>
            </a:r>
            <a:r>
              <a:rPr lang="en-US" sz="1000" dirty="0" err="1" smtClean="0">
                <a:latin typeface="Consolas" pitchFamily="49" charset="0"/>
              </a:rPr>
              <a:t>pswd</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newpswd</a:t>
            </a:r>
            <a:r>
              <a:rPr lang="en-US" sz="1000" dirty="0" smtClean="0">
                <a:latin typeface="Consolas" pitchFamily="49" charset="0"/>
              </a:rPr>
              <a:t>=input('Enter new password')</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pin=%s where pin=%s;'</a:t>
            </a:r>
          </a:p>
          <a:p>
            <a:r>
              <a:rPr lang="en-US" sz="1000" dirty="0" smtClean="0">
                <a:latin typeface="Consolas" pitchFamily="49" charset="0"/>
              </a:rPr>
              <a:t>                    data=(</a:t>
            </a:r>
            <a:r>
              <a:rPr lang="en-US" sz="1000" dirty="0" err="1" smtClean="0">
                <a:latin typeface="Consolas" pitchFamily="49" charset="0"/>
              </a:rPr>
              <a:t>newpswd,pswd</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sql,data</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print('Change successful')</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15</a:t>
            </a:fld>
            <a:endParaRPr kumimoji="0"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3200" b="1" dirty="0" smtClean="0">
                <a:solidFill>
                  <a:schemeClr val="tx1">
                    <a:lumMod val="65000"/>
                    <a:lumOff val="35000"/>
                  </a:schemeClr>
                </a:solidFill>
                <a:latin typeface="Montserrat SemiBold" pitchFamily="2" charset="0"/>
              </a:rPr>
              <a:t>Loans()</a:t>
            </a:r>
          </a:p>
        </p:txBody>
      </p:sp>
      <p:sp>
        <p:nvSpPr>
          <p:cNvPr id="6" name="TextBox 5"/>
          <p:cNvSpPr txBox="1"/>
          <p:nvPr/>
        </p:nvSpPr>
        <p:spPr>
          <a:xfrm>
            <a:off x="428604" y="2236548"/>
            <a:ext cx="6143668" cy="57861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def loans():    </a:t>
            </a:r>
          </a:p>
          <a:p>
            <a:r>
              <a:rPr lang="en-US" sz="1000" dirty="0" smtClean="0">
                <a:latin typeface="Consolas" pitchFamily="49" charset="0"/>
              </a:rPr>
              <a:t>    amount=</a:t>
            </a:r>
            <a:r>
              <a:rPr lang="en-US" sz="1000" dirty="0" err="1" smtClean="0">
                <a:latin typeface="Consolas" pitchFamily="49" charset="0"/>
              </a:rPr>
              <a:t>int</a:t>
            </a:r>
            <a:r>
              <a:rPr lang="en-US" sz="1000" dirty="0" smtClean="0">
                <a:latin typeface="Consolas" pitchFamily="49" charset="0"/>
              </a:rPr>
              <a:t>(input('Enter amount to be taken as a loan</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if amount&lt;0:</a:t>
            </a:r>
          </a:p>
          <a:p>
            <a:r>
              <a:rPr lang="en-US" sz="1000" dirty="0" smtClean="0">
                <a:latin typeface="Consolas" pitchFamily="49" charset="0"/>
              </a:rPr>
              <a:t> </a:t>
            </a:r>
            <a:r>
              <a:rPr lang="en-US" sz="1000" dirty="0" smtClean="0">
                <a:latin typeface="Consolas" pitchFamily="49" charset="0"/>
              </a:rPr>
              <a:t>       amount=</a:t>
            </a:r>
            <a:r>
              <a:rPr lang="en-US" sz="1000" dirty="0" err="1" smtClean="0">
                <a:latin typeface="Consolas" pitchFamily="49" charset="0"/>
              </a:rPr>
              <a:t>int</a:t>
            </a:r>
            <a:r>
              <a:rPr lang="en-US" sz="1000" dirty="0" smtClean="0">
                <a:latin typeface="Consolas" pitchFamily="49" charset="0"/>
              </a:rPr>
              <a:t>(input(‘Enter the amount with positive </a:t>
            </a:r>
            <a:r>
              <a:rPr lang="en-US" sz="1000" dirty="0" err="1" smtClean="0">
                <a:latin typeface="Consolas" pitchFamily="49" charset="0"/>
              </a:rPr>
              <a:t>nubers</a:t>
            </a:r>
            <a:r>
              <a:rPr lang="en-US" sz="1000" dirty="0" smtClean="0">
                <a:latin typeface="Consolas" pitchFamily="49" charset="0"/>
              </a:rPr>
              <a:t>’))</a:t>
            </a:r>
            <a:endParaRPr lang="en-US" sz="1000" dirty="0" smtClean="0">
              <a:latin typeface="Consolas" pitchFamily="49" charset="0"/>
            </a:endParaRPr>
          </a:p>
          <a:p>
            <a:r>
              <a:rPr lang="en-US" sz="1000" dirty="0" smtClean="0">
                <a:latin typeface="Consolas" pitchFamily="49" charset="0"/>
              </a:rPr>
              <a:t>    if amount&lt;100000:</a:t>
            </a:r>
          </a:p>
          <a:p>
            <a:r>
              <a:rPr lang="en-US" sz="1000" dirty="0" smtClean="0">
                <a:latin typeface="Consolas" pitchFamily="49" charset="0"/>
              </a:rPr>
              <a:t>        print('Eligible for 6 month loan')</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loan_time_period</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=%s'%(6,ac_no)</a:t>
            </a:r>
          </a:p>
          <a:p>
            <a:r>
              <a:rPr lang="en-US" sz="1000" dirty="0" smtClean="0">
                <a:latin typeface="Consolas" pitchFamily="49" charset="0"/>
              </a:rPr>
              <a:t>        #</a:t>
            </a:r>
            <a:r>
              <a:rPr lang="en-US" sz="1000" dirty="0" err="1" smtClean="0">
                <a:latin typeface="Consolas" pitchFamily="49" charset="0"/>
              </a:rPr>
              <a:t>acno</a:t>
            </a:r>
            <a:r>
              <a:rPr lang="en-US" sz="1000" dirty="0" smtClean="0">
                <a:latin typeface="Consolas" pitchFamily="49" charset="0"/>
              </a:rPr>
              <a:t>=input('Enter account number')</a:t>
            </a:r>
          </a:p>
          <a:p>
            <a:r>
              <a:rPr lang="en-US" sz="1000" dirty="0" smtClean="0">
                <a:latin typeface="Consolas" pitchFamily="49" charset="0"/>
              </a:rPr>
              <a:t>        pin=</a:t>
            </a:r>
            <a:r>
              <a:rPr lang="en-US" sz="1000" dirty="0" err="1" smtClean="0">
                <a:latin typeface="Consolas" pitchFamily="49" charset="0"/>
              </a:rPr>
              <a:t>int</a:t>
            </a:r>
            <a:r>
              <a:rPr lang="en-US" sz="1000" dirty="0" smtClean="0">
                <a:latin typeface="Consolas" pitchFamily="49" charset="0"/>
              </a:rPr>
              <a:t>(input('Enter pin'))</a:t>
            </a:r>
          </a:p>
          <a:p>
            <a:r>
              <a:rPr lang="en-US" sz="1000" dirty="0" smtClean="0">
                <a:latin typeface="Consolas" pitchFamily="49" charset="0"/>
              </a:rPr>
              <a:t>        </a:t>
            </a:r>
            <a:r>
              <a:rPr lang="en-US" sz="1000" dirty="0" err="1" smtClean="0">
                <a:latin typeface="Consolas" pitchFamily="49" charset="0"/>
              </a:rPr>
              <a:t>loan_amount</a:t>
            </a:r>
            <a:r>
              <a:rPr lang="en-US" sz="1000" dirty="0" smtClean="0">
                <a:latin typeface="Consolas" pitchFamily="49" charset="0"/>
              </a:rPr>
              <a:t>=</a:t>
            </a:r>
            <a:r>
              <a:rPr lang="en-US" sz="1000" dirty="0" err="1" smtClean="0">
                <a:latin typeface="Consolas" pitchFamily="49" charset="0"/>
              </a:rPr>
              <a:t>amount+loan_interest</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loan_amount</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a:t>
            </a:r>
            <a:r>
              <a:rPr lang="en-US" sz="1000" dirty="0" err="1" smtClean="0">
                <a:latin typeface="Consolas" pitchFamily="49" charset="0"/>
              </a:rPr>
              <a:t>amount,ac_no</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sql1='update account set </a:t>
            </a:r>
            <a:r>
              <a:rPr lang="en-US" sz="1000" dirty="0" err="1" smtClean="0">
                <a:latin typeface="Consolas" pitchFamily="49" charset="0"/>
              </a:rPr>
              <a:t>current_account</a:t>
            </a:r>
            <a:r>
              <a:rPr lang="en-US" sz="1000" dirty="0" smtClean="0">
                <a:latin typeface="Consolas" pitchFamily="49" charset="0"/>
              </a:rPr>
              <a:t>=</a:t>
            </a:r>
            <a:r>
              <a:rPr lang="en-US" sz="1000" dirty="0" err="1" smtClean="0">
                <a:latin typeface="Consolas" pitchFamily="49" charset="0"/>
              </a:rPr>
              <a:t>current_account</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loan_amount,acno,pin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(sql1)</a:t>
            </a:r>
          </a:p>
          <a:p>
            <a:r>
              <a:rPr lang="en-US" sz="1000" dirty="0" smtClean="0">
                <a:latin typeface="Consolas" pitchFamily="49" charset="0"/>
              </a:rPr>
              <a:t>        print('You need to </a:t>
            </a:r>
            <a:r>
              <a:rPr lang="en-US" sz="1000" dirty="0" err="1" smtClean="0">
                <a:latin typeface="Consolas" pitchFamily="49" charset="0"/>
              </a:rPr>
              <a:t>pay</a:t>
            </a:r>
            <a:r>
              <a:rPr lang="en-US" sz="1000" dirty="0" err="1" smtClean="0">
                <a:latin typeface="Consolas" pitchFamily="49" charset="0"/>
              </a:rPr>
              <a:t>',loan_amount</a:t>
            </a:r>
            <a:r>
              <a:rPr lang="en-US" sz="1000" dirty="0" smtClean="0">
                <a:latin typeface="Consolas" pitchFamily="49" charset="0"/>
              </a:rPr>
              <a:t>*1.2//6,</a:t>
            </a:r>
            <a:r>
              <a:rPr lang="en-US" sz="1000" dirty="0" smtClean="0">
                <a:latin typeface="Consolas" pitchFamily="49" charset="0"/>
              </a:rPr>
              <a:t>'every month')</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elif</a:t>
            </a:r>
            <a:r>
              <a:rPr lang="en-US" sz="1000" dirty="0" smtClean="0">
                <a:latin typeface="Consolas" pitchFamily="49" charset="0"/>
              </a:rPr>
              <a:t> amount&gt;=100000:</a:t>
            </a:r>
          </a:p>
          <a:p>
            <a:r>
              <a:rPr lang="en-US" sz="1000" dirty="0" smtClean="0">
                <a:latin typeface="Consolas" pitchFamily="49" charset="0"/>
              </a:rPr>
              <a:t>        print('Consult our loan </a:t>
            </a:r>
            <a:r>
              <a:rPr lang="en-US" sz="1000" dirty="0" err="1" smtClean="0">
                <a:latin typeface="Consolas" pitchFamily="49" charset="0"/>
              </a:rPr>
              <a:t>manager,cap</a:t>
            </a:r>
            <a:r>
              <a:rPr lang="en-US" sz="1000" dirty="0" smtClean="0">
                <a:latin typeface="Consolas" pitchFamily="49" charset="0"/>
              </a:rPr>
              <a:t>')</a:t>
            </a:r>
            <a:endParaRPr lang="en-US" sz="1000" dirty="0" smtClean="0">
              <a:latin typeface="Consolas" pitchFamily="49" charset="0"/>
            </a:endParaRPr>
          </a:p>
          <a:p>
            <a:r>
              <a:rPr lang="en-US" sz="1000" dirty="0" smtClean="0">
                <a:latin typeface="Consolas" pitchFamily="49" charset="0"/>
              </a:rPr>
              <a:t>def </a:t>
            </a:r>
            <a:r>
              <a:rPr lang="en-US" sz="1000" dirty="0" err="1" smtClean="0">
                <a:latin typeface="Consolas" pitchFamily="49" charset="0"/>
              </a:rPr>
              <a:t>MoneyToLoanAccount</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acno</a:t>
            </a:r>
            <a:r>
              <a:rPr lang="en-US" sz="1000" dirty="0" smtClean="0">
                <a:latin typeface="Consolas" pitchFamily="49" charset="0"/>
              </a:rPr>
              <a:t>=input('Enter account number')</a:t>
            </a:r>
          </a:p>
          <a:p>
            <a:r>
              <a:rPr lang="en-US" sz="1000" dirty="0" smtClean="0">
                <a:latin typeface="Consolas" pitchFamily="49" charset="0"/>
              </a:rPr>
              <a:t>    pin=</a:t>
            </a:r>
            <a:r>
              <a:rPr lang="en-US" sz="1000" dirty="0" err="1" smtClean="0">
                <a:latin typeface="Consolas" pitchFamily="49" charset="0"/>
              </a:rPr>
              <a:t>int</a:t>
            </a:r>
            <a:r>
              <a:rPr lang="en-US" sz="1000" dirty="0" smtClean="0">
                <a:latin typeface="Consolas" pitchFamily="49" charset="0"/>
              </a:rPr>
              <a:t>(input('Enter pin'))</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='select </a:t>
            </a:r>
            <a:r>
              <a:rPr lang="en-US" sz="1000" dirty="0" err="1" smtClean="0">
                <a:latin typeface="Consolas" pitchFamily="49" charset="0"/>
              </a:rPr>
              <a:t>loan_account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ac_no,pin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result=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result=result[0][0]</a:t>
            </a:r>
          </a:p>
          <a:p>
            <a:r>
              <a:rPr lang="en-US" sz="1000" dirty="0" smtClean="0">
                <a:latin typeface="Consolas" pitchFamily="49" charset="0"/>
              </a:rPr>
              <a:t>    #result+=loan_interest()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loan_account</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result,ac_no,pin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a:t>
            </a:r>
          </a:p>
          <a:p>
            <a:endParaRPr lang="en-US" sz="1000" dirty="0" smtClean="0">
              <a:latin typeface="Consolas" pitchFamily="49" charset="0"/>
            </a:endParaRPr>
          </a:p>
          <a:p>
            <a:endParaRPr lang="en-US" sz="1000" dirty="0" smtClean="0">
              <a:latin typeface="Consolas" pitchFamily="49" charset="0"/>
            </a:endParaRPr>
          </a:p>
          <a:p>
            <a:endParaRPr lang="en-US" sz="1000" dirty="0" smtClean="0">
              <a:latin typeface="Consolas" pitchFamily="49" charset="0"/>
            </a:endParaRP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16</a:t>
            </a:fld>
            <a:endParaRPr kumimoji="0"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3200" b="1" dirty="0" smtClean="0">
                <a:solidFill>
                  <a:schemeClr val="tx1">
                    <a:lumMod val="65000"/>
                    <a:lumOff val="35000"/>
                  </a:schemeClr>
                </a:solidFill>
                <a:latin typeface="Montserrat SemiBold" pitchFamily="2" charset="0"/>
              </a:rPr>
              <a:t>Loans()</a:t>
            </a:r>
          </a:p>
        </p:txBody>
      </p:sp>
      <p:sp>
        <p:nvSpPr>
          <p:cNvPr id="6" name="TextBox 5"/>
          <p:cNvSpPr txBox="1"/>
          <p:nvPr/>
        </p:nvSpPr>
        <p:spPr>
          <a:xfrm>
            <a:off x="428604" y="2775157"/>
            <a:ext cx="6143668" cy="609397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 print('The amount to be paid </a:t>
            </a:r>
            <a:r>
              <a:rPr lang="en-US" sz="1000" dirty="0" err="1" smtClean="0">
                <a:latin typeface="Consolas" pitchFamily="49" charset="0"/>
              </a:rPr>
              <a:t>is',</a:t>
            </a:r>
            <a:r>
              <a:rPr lang="en-US" sz="1000" dirty="0" err="1" smtClean="0">
                <a:latin typeface="Consolas" pitchFamily="49" charset="0"/>
              </a:rPr>
              <a:t>result</a:t>
            </a:r>
            <a:r>
              <a:rPr lang="en-US" sz="1000" dirty="0" smtClean="0">
                <a:latin typeface="Consolas" pitchFamily="49" charset="0"/>
              </a:rPr>
              <a:t>*1.2//6</a:t>
            </a:r>
            <a:r>
              <a:rPr lang="en-US" sz="1000" dirty="0" smtClean="0">
                <a:latin typeface="Consolas" pitchFamily="49" charset="0"/>
              </a:rPr>
              <a:t>)</a:t>
            </a:r>
          </a:p>
          <a:p>
            <a:r>
              <a:rPr lang="en-US" sz="1000" dirty="0" smtClean="0">
                <a:latin typeface="Consolas" pitchFamily="49" charset="0"/>
              </a:rPr>
              <a:t>    today=</a:t>
            </a:r>
            <a:r>
              <a:rPr lang="en-US" sz="1000" dirty="0" err="1" smtClean="0">
                <a:latin typeface="Consolas" pitchFamily="49" charset="0"/>
              </a:rPr>
              <a:t>date.today</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rad</a:t>
            </a:r>
            <a:r>
              <a:rPr lang="en-US" sz="1000" dirty="0" smtClean="0">
                <a:latin typeface="Consolas" pitchFamily="49" charset="0"/>
              </a:rPr>
              <a:t>='select </a:t>
            </a:r>
            <a:r>
              <a:rPr lang="en-US" sz="1000" dirty="0" err="1" smtClean="0">
                <a:latin typeface="Consolas" pitchFamily="49" charset="0"/>
              </a:rPr>
              <a:t>date_of_loan</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int</a:t>
            </a:r>
            <a:r>
              <a:rPr lang="en-US" sz="1000" dirty="0" smtClean="0">
                <a:latin typeface="Consolas" pitchFamily="49" charset="0"/>
              </a:rPr>
              <a:t>(</a:t>
            </a:r>
            <a:r>
              <a:rPr lang="en-US" sz="1000" dirty="0" err="1" smtClean="0">
                <a:latin typeface="Consolas" pitchFamily="49" charset="0"/>
              </a:rPr>
              <a:t>ac_no</a:t>
            </a:r>
            <a:r>
              <a:rPr lang="en-US" sz="1000" dirty="0" smtClean="0">
                <a:latin typeface="Consolas" pitchFamily="49" charset="0"/>
              </a:rPr>
              <a:t>),pin)</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rad</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rad</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rad</a:t>
            </a:r>
            <a:r>
              <a:rPr lang="en-US" sz="1000" dirty="0" smtClean="0">
                <a:latin typeface="Consolas" pitchFamily="49" charset="0"/>
              </a:rPr>
              <a:t>=</a:t>
            </a:r>
            <a:r>
              <a:rPr lang="en-US" sz="1000" dirty="0" err="1" smtClean="0">
                <a:latin typeface="Consolas" pitchFamily="49" charset="0"/>
              </a:rPr>
              <a:t>rad</a:t>
            </a:r>
            <a:r>
              <a:rPr lang="en-US" sz="1000" dirty="0" smtClean="0">
                <a:latin typeface="Consolas" pitchFamily="49" charset="0"/>
              </a:rPr>
              <a:t>[0][0]</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rad</a:t>
            </a:r>
            <a:r>
              <a:rPr lang="en-US" sz="1000" dirty="0" smtClean="0">
                <a:latin typeface="Consolas" pitchFamily="49" charset="0"/>
              </a:rPr>
              <a:t>=</a:t>
            </a:r>
            <a:r>
              <a:rPr lang="en-US" sz="1000" dirty="0" err="1" smtClean="0">
                <a:latin typeface="Consolas" pitchFamily="49" charset="0"/>
              </a:rPr>
              <a:t>datetime.datetime.strptime</a:t>
            </a:r>
            <a:r>
              <a:rPr lang="en-US" sz="1000" dirty="0" smtClean="0">
                <a:latin typeface="Consolas" pitchFamily="49" charset="0"/>
              </a:rPr>
              <a:t>(</a:t>
            </a:r>
            <a:r>
              <a:rPr lang="en-US" sz="1000" dirty="0" err="1" smtClean="0">
                <a:latin typeface="Consolas" pitchFamily="49" charset="0"/>
              </a:rPr>
              <a:t>rad,'%Y</a:t>
            </a:r>
            <a:r>
              <a:rPr lang="en-US" sz="1000" dirty="0" smtClean="0">
                <a:latin typeface="Consolas" pitchFamily="49" charset="0"/>
              </a:rPr>
              <a:t>-%m-%d')</a:t>
            </a:r>
          </a:p>
          <a:p>
            <a:r>
              <a:rPr lang="en-US" sz="1000" dirty="0" smtClean="0">
                <a:latin typeface="Consolas" pitchFamily="49" charset="0"/>
              </a:rPr>
              <a:t>    delta=today-</a:t>
            </a:r>
            <a:r>
              <a:rPr lang="en-US" sz="1000" dirty="0" err="1" smtClean="0">
                <a:latin typeface="Consolas" pitchFamily="49" charset="0"/>
              </a:rPr>
              <a:t>rad</a:t>
            </a:r>
            <a:endParaRPr lang="en-US" sz="1000" dirty="0" smtClean="0">
              <a:latin typeface="Consolas" pitchFamily="49" charset="0"/>
            </a:endParaRPr>
          </a:p>
          <a:p>
            <a:r>
              <a:rPr lang="en-US" sz="1000" dirty="0" smtClean="0">
                <a:latin typeface="Consolas" pitchFamily="49" charset="0"/>
              </a:rPr>
              <a:t>    </a:t>
            </a:r>
            <a:r>
              <a:rPr lang="en-US" sz="1000" dirty="0" err="1" smtClean="0">
                <a:latin typeface="Consolas" pitchFamily="49" charset="0"/>
              </a:rPr>
              <a:t>datediff</a:t>
            </a:r>
            <a:r>
              <a:rPr lang="en-US" sz="1000" dirty="0" smtClean="0">
                <a:latin typeface="Consolas" pitchFamily="49" charset="0"/>
              </a:rPr>
              <a:t>=</a:t>
            </a:r>
            <a:r>
              <a:rPr lang="en-US" sz="1000" dirty="0" err="1" smtClean="0">
                <a:latin typeface="Consolas" pitchFamily="49" charset="0"/>
              </a:rPr>
              <a:t>delta.days</a:t>
            </a:r>
            <a:endParaRPr lang="en-US" sz="1000" dirty="0" smtClean="0">
              <a:latin typeface="Consolas" pitchFamily="49" charset="0"/>
            </a:endParaRPr>
          </a:p>
          <a:p>
            <a:r>
              <a:rPr lang="en-US" sz="1000" dirty="0" smtClean="0">
                <a:latin typeface="Consolas" pitchFamily="49" charset="0"/>
              </a:rPr>
              <a:t>    if </a:t>
            </a:r>
            <a:r>
              <a:rPr lang="en-US" sz="1000" dirty="0" err="1" smtClean="0">
                <a:latin typeface="Consolas" pitchFamily="49" charset="0"/>
              </a:rPr>
              <a:t>datediff</a:t>
            </a:r>
            <a:r>
              <a:rPr lang="en-US" sz="1000" dirty="0" smtClean="0">
                <a:latin typeface="Consolas" pitchFamily="49" charset="0"/>
              </a:rPr>
              <a:t>==30 or </a:t>
            </a:r>
            <a:r>
              <a:rPr lang="en-US" sz="1000" dirty="0" err="1" smtClean="0">
                <a:latin typeface="Consolas" pitchFamily="49" charset="0"/>
              </a:rPr>
              <a:t>datediff</a:t>
            </a:r>
            <a:r>
              <a:rPr lang="en-US" sz="1000" dirty="0" smtClean="0">
                <a:latin typeface="Consolas" pitchFamily="49" charset="0"/>
              </a:rPr>
              <a:t>==60 or </a:t>
            </a:r>
            <a:r>
              <a:rPr lang="en-US" sz="1000" dirty="0" err="1" smtClean="0">
                <a:latin typeface="Consolas" pitchFamily="49" charset="0"/>
              </a:rPr>
              <a:t>datediff</a:t>
            </a:r>
            <a:r>
              <a:rPr lang="en-US" sz="1000" dirty="0" smtClean="0">
                <a:latin typeface="Consolas" pitchFamily="49" charset="0"/>
              </a:rPr>
              <a:t>==90 or </a:t>
            </a:r>
            <a:r>
              <a:rPr lang="en-US" sz="1000" dirty="0" err="1" smtClean="0">
                <a:latin typeface="Consolas" pitchFamily="49" charset="0"/>
              </a:rPr>
              <a:t>datediff</a:t>
            </a:r>
            <a:r>
              <a:rPr lang="en-US" sz="1000" dirty="0" smtClean="0">
                <a:latin typeface="Consolas" pitchFamily="49" charset="0"/>
              </a:rPr>
              <a:t>==120 or </a:t>
            </a:r>
            <a:r>
              <a:rPr lang="en-US" sz="1000" dirty="0" err="1" smtClean="0">
                <a:latin typeface="Consolas" pitchFamily="49" charset="0"/>
              </a:rPr>
              <a:t>datediff</a:t>
            </a:r>
            <a:r>
              <a:rPr lang="en-US" sz="1000" dirty="0" smtClean="0">
                <a:latin typeface="Consolas" pitchFamily="49" charset="0"/>
              </a:rPr>
              <a:t>==150 or </a:t>
            </a:r>
            <a:r>
              <a:rPr lang="en-US" sz="1000" dirty="0" err="1" smtClean="0">
                <a:latin typeface="Consolas" pitchFamily="49" charset="0"/>
              </a:rPr>
              <a:t>datediff</a:t>
            </a:r>
            <a:r>
              <a:rPr lang="en-US" sz="1000" dirty="0" smtClean="0">
                <a:latin typeface="Consolas" pitchFamily="49" charset="0"/>
              </a:rPr>
              <a:t>==180:</a:t>
            </a:r>
          </a:p>
          <a:p>
            <a:r>
              <a:rPr lang="en-US" sz="1000" dirty="0" smtClean="0">
                <a:latin typeface="Consolas" pitchFamily="49" charset="0"/>
              </a:rPr>
              <a:t>        #amount=</a:t>
            </a:r>
            <a:r>
              <a:rPr lang="en-US" sz="1000" dirty="0" err="1" smtClean="0">
                <a:latin typeface="Consolas" pitchFamily="49" charset="0"/>
              </a:rPr>
              <a:t>int</a:t>
            </a:r>
            <a:r>
              <a:rPr lang="en-US" sz="1000" dirty="0" smtClean="0">
                <a:latin typeface="Consolas" pitchFamily="49" charset="0"/>
              </a:rPr>
              <a:t>(input('Enter money to pay to bank'))</a:t>
            </a:r>
          </a:p>
          <a:p>
            <a:r>
              <a:rPr lang="en-US" sz="1000" dirty="0" smtClean="0">
                <a:latin typeface="Consolas" pitchFamily="49" charset="0"/>
              </a:rPr>
              <a:t>        amount=result/6</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='select </a:t>
            </a:r>
            <a:r>
              <a:rPr lang="en-US" sz="1000" dirty="0" err="1" smtClean="0">
                <a:latin typeface="Consolas" pitchFamily="49" charset="0"/>
              </a:rPr>
              <a:t>savings_account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 and pin =%s'%(</a:t>
            </a:r>
            <a:r>
              <a:rPr lang="en-US" sz="1000" dirty="0" err="1" smtClean="0">
                <a:latin typeface="Consolas" pitchFamily="49" charset="0"/>
              </a:rPr>
              <a:t>ac_no,pin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result=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result=result[0][0]</a:t>
            </a:r>
          </a:p>
          <a:p>
            <a:r>
              <a:rPr lang="en-US" sz="1000" dirty="0" smtClean="0">
                <a:latin typeface="Consolas" pitchFamily="49" charset="0"/>
              </a:rPr>
              <a:t>        if amount&gt;result:</a:t>
            </a:r>
          </a:p>
          <a:p>
            <a:r>
              <a:rPr lang="en-US" sz="1000" dirty="0" smtClean="0">
                <a:latin typeface="Consolas" pitchFamily="49" charset="0"/>
              </a:rPr>
              <a:t>            print('Insufficient funds')</a:t>
            </a:r>
          </a:p>
          <a:p>
            <a:r>
              <a:rPr lang="en-US" sz="1000" dirty="0" smtClean="0">
                <a:latin typeface="Consolas" pitchFamily="49" charset="0"/>
              </a:rPr>
              <a:t>        else:</a:t>
            </a:r>
          </a:p>
          <a:p>
            <a:r>
              <a:rPr lang="en-US" sz="1000" dirty="0" smtClean="0">
                <a:latin typeface="Consolas" pitchFamily="49" charset="0"/>
              </a:rPr>
              <a:t>            result-=amount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savings_account</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result,ac_no,pin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='select </a:t>
            </a:r>
            <a:r>
              <a:rPr lang="en-US" sz="1000" dirty="0" err="1" smtClean="0">
                <a:latin typeface="Consolas" pitchFamily="49" charset="0"/>
              </a:rPr>
              <a:t>loan_account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ac_no,pin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result=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result=result[0][0]</a:t>
            </a:r>
          </a:p>
          <a:p>
            <a:r>
              <a:rPr lang="en-US" sz="1000" dirty="0" smtClean="0">
                <a:latin typeface="Consolas" pitchFamily="49" charset="0"/>
              </a:rPr>
              <a:t>            result-=amount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loan_account</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result,ac_no,pin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17</a:t>
            </a:fld>
            <a:endParaRPr kumimoji="0"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3200" b="1" dirty="0" smtClean="0">
                <a:solidFill>
                  <a:schemeClr val="tx1">
                    <a:lumMod val="65000"/>
                    <a:lumOff val="35000"/>
                  </a:schemeClr>
                </a:solidFill>
                <a:latin typeface="Montserrat SemiBold" pitchFamily="2" charset="0"/>
              </a:rPr>
              <a:t>Savings()</a:t>
            </a:r>
          </a:p>
        </p:txBody>
      </p:sp>
      <p:sp>
        <p:nvSpPr>
          <p:cNvPr id="6" name="TextBox 5"/>
          <p:cNvSpPr txBox="1"/>
          <p:nvPr/>
        </p:nvSpPr>
        <p:spPr>
          <a:xfrm>
            <a:off x="428604" y="2775157"/>
            <a:ext cx="6143668" cy="40934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def </a:t>
            </a:r>
            <a:r>
              <a:rPr lang="en-US" sz="1000" dirty="0" err="1" smtClean="0">
                <a:latin typeface="Consolas" pitchFamily="49" charset="0"/>
              </a:rPr>
              <a:t>svings</a:t>
            </a:r>
            <a:r>
              <a:rPr lang="en-US" sz="1000" dirty="0" smtClean="0">
                <a:latin typeface="Consolas" pitchFamily="49" charset="0"/>
              </a:rPr>
              <a:t>():</a:t>
            </a:r>
          </a:p>
          <a:p>
            <a:r>
              <a:rPr lang="en-US" sz="1000" dirty="0" smtClean="0">
                <a:latin typeface="Consolas" pitchFamily="49" charset="0"/>
              </a:rPr>
              <a:t>    print('1 to Add\n2 to Transfer\n3 Cash </a:t>
            </a:r>
            <a:r>
              <a:rPr lang="en-US" sz="1000" dirty="0" err="1" smtClean="0">
                <a:latin typeface="Consolas" pitchFamily="49" charset="0"/>
              </a:rPr>
              <a:t>withdrawl</a:t>
            </a:r>
            <a:r>
              <a:rPr lang="en-US" sz="1000" dirty="0" smtClean="0">
                <a:latin typeface="Consolas" pitchFamily="49" charset="0"/>
              </a:rPr>
              <a:t>\n 4Exit')</a:t>
            </a:r>
          </a:p>
          <a:p>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your choice'))</a:t>
            </a:r>
          </a:p>
          <a:p>
            <a:r>
              <a:rPr lang="en-US" sz="1000" dirty="0" smtClean="0">
                <a:latin typeface="Consolas" pitchFamily="49" charset="0"/>
              </a:rPr>
              <a:t>    if a==1:</a:t>
            </a:r>
          </a:p>
          <a:p>
            <a:r>
              <a:rPr lang="en-US" sz="1000" dirty="0" smtClean="0">
                <a:latin typeface="Consolas" pitchFamily="49" charset="0"/>
              </a:rPr>
              <a:t>        con=</a:t>
            </a:r>
            <a:r>
              <a:rPr lang="en-US" sz="1000" dirty="0" err="1" smtClean="0">
                <a:latin typeface="Consolas" pitchFamily="49" charset="0"/>
              </a:rPr>
              <a:t>mysql.connector.connect</a:t>
            </a:r>
            <a:r>
              <a:rPr lang="en-US" sz="1000" dirty="0" smtClean="0">
                <a:latin typeface="Consolas" pitchFamily="49" charset="0"/>
              </a:rPr>
              <a:t>(host='</a:t>
            </a:r>
            <a:r>
              <a:rPr lang="en-US" sz="1000" dirty="0" err="1" smtClean="0">
                <a:latin typeface="Consolas" pitchFamily="49" charset="0"/>
              </a:rPr>
              <a:t>localhost',user</a:t>
            </a:r>
            <a:r>
              <a:rPr lang="en-US" sz="1000" dirty="0" smtClean="0">
                <a:latin typeface="Consolas" pitchFamily="49" charset="0"/>
              </a:rPr>
              <a:t>='</a:t>
            </a:r>
            <a:r>
              <a:rPr lang="en-US" sz="1000" dirty="0" err="1" smtClean="0">
                <a:latin typeface="Consolas" pitchFamily="49" charset="0"/>
              </a:rPr>
              <a:t>root',passwd</a:t>
            </a:r>
            <a:r>
              <a:rPr lang="en-US" sz="1000" dirty="0" smtClean="0">
                <a:latin typeface="Consolas" pitchFamily="49" charset="0"/>
              </a:rPr>
              <a:t>='</a:t>
            </a:r>
            <a:r>
              <a:rPr lang="en-US" sz="1000" dirty="0" err="1" smtClean="0">
                <a:latin typeface="Consolas" pitchFamily="49" charset="0"/>
              </a:rPr>
              <a:t>doggydon',database</a:t>
            </a:r>
            <a:r>
              <a:rPr lang="en-US" sz="1000" dirty="0" smtClean="0">
                <a:latin typeface="Consolas" pitchFamily="49" charset="0"/>
              </a:rPr>
              <a:t>='bank</a:t>
            </a:r>
            <a:r>
              <a:rPr lang="en-US" sz="1000" dirty="0" smtClean="0">
                <a:latin typeface="Consolas" pitchFamily="49" charset="0"/>
              </a:rPr>
              <a:t>')</a:t>
            </a:r>
            <a:endParaRPr lang="en-US" sz="1000" dirty="0" smtClean="0">
              <a:latin typeface="Consolas" pitchFamily="49" charset="0"/>
            </a:endParaRPr>
          </a:p>
          <a:p>
            <a:r>
              <a:rPr lang="en-US" sz="1000" dirty="0" smtClean="0">
                <a:latin typeface="Consolas" pitchFamily="49" charset="0"/>
              </a:rPr>
              <a:t>        if </a:t>
            </a:r>
            <a:r>
              <a:rPr lang="en-US" sz="1000" dirty="0" err="1" smtClean="0">
                <a:latin typeface="Consolas" pitchFamily="49" charset="0"/>
              </a:rPr>
              <a:t>con.is_connected</a:t>
            </a:r>
            <a:r>
              <a:rPr lang="en-US" sz="1000" dirty="0" smtClean="0">
                <a:latin typeface="Consolas" pitchFamily="49" charset="0"/>
              </a:rPr>
              <a:t>():</a:t>
            </a:r>
          </a:p>
          <a:p>
            <a:r>
              <a:rPr lang="en-US" sz="1000" dirty="0" smtClean="0">
                <a:latin typeface="Consolas" pitchFamily="49" charset="0"/>
              </a:rPr>
              <a:t>            try:</a:t>
            </a:r>
          </a:p>
          <a:p>
            <a:r>
              <a:rPr lang="en-US" sz="1000" dirty="0" smtClean="0">
                <a:latin typeface="Consolas" pitchFamily="49" charset="0"/>
              </a:rPr>
              <a:t>                </a:t>
            </a:r>
            <a:r>
              <a:rPr lang="en-US" sz="1000" dirty="0" err="1" smtClean="0">
                <a:latin typeface="Consolas" pitchFamily="49" charset="0"/>
              </a:rPr>
              <a:t>mycursor</a:t>
            </a:r>
            <a:r>
              <a:rPr lang="en-US" sz="1000" dirty="0" smtClean="0">
                <a:latin typeface="Consolas" pitchFamily="49" charset="0"/>
              </a:rPr>
              <a:t>=</a:t>
            </a:r>
            <a:r>
              <a:rPr lang="en-US" sz="1000" dirty="0" err="1" smtClean="0">
                <a:latin typeface="Consolas" pitchFamily="49" charset="0"/>
              </a:rPr>
              <a:t>con.cursor</a:t>
            </a:r>
            <a:r>
              <a:rPr lang="en-US" sz="1000" dirty="0" smtClean="0">
                <a:latin typeface="Consolas" pitchFamily="49" charset="0"/>
              </a:rPr>
              <a:t>()</a:t>
            </a:r>
          </a:p>
          <a:p>
            <a:r>
              <a:rPr lang="en-US" sz="1000" dirty="0" smtClean="0">
                <a:latin typeface="Consolas" pitchFamily="49" charset="0"/>
              </a:rPr>
              <a:t>                money=</a:t>
            </a:r>
            <a:r>
              <a:rPr lang="en-US" sz="1000" dirty="0" err="1" smtClean="0">
                <a:latin typeface="Consolas" pitchFamily="49" charset="0"/>
              </a:rPr>
              <a:t>int</a:t>
            </a:r>
            <a:r>
              <a:rPr lang="en-US" sz="1000" dirty="0" smtClean="0">
                <a:latin typeface="Consolas" pitchFamily="49" charset="0"/>
              </a:rPr>
              <a:t>(input('enter amount of money</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if money&lt;0:</a:t>
            </a:r>
          </a:p>
          <a:p>
            <a:r>
              <a:rPr lang="en-US" sz="1000" dirty="0" smtClean="0">
                <a:latin typeface="Consolas" pitchFamily="49" charset="0"/>
              </a:rPr>
              <a:t> </a:t>
            </a:r>
            <a:r>
              <a:rPr lang="en-US" sz="1000" dirty="0" smtClean="0">
                <a:latin typeface="Consolas" pitchFamily="49" charset="0"/>
              </a:rPr>
              <a:t>                   money=</a:t>
            </a:r>
            <a:r>
              <a:rPr lang="en-US" sz="1000" dirty="0" err="1" smtClean="0">
                <a:latin typeface="Consolas" pitchFamily="49" charset="0"/>
              </a:rPr>
              <a:t>int</a:t>
            </a:r>
            <a:r>
              <a:rPr lang="en-US" sz="1000" dirty="0" smtClean="0">
                <a:latin typeface="Consolas" pitchFamily="49" charset="0"/>
              </a:rPr>
              <a:t>(input(‘enter positive amount only’))</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='select </a:t>
            </a:r>
            <a:r>
              <a:rPr lang="en-US" sz="1000" dirty="0" err="1" smtClean="0">
                <a:latin typeface="Consolas" pitchFamily="49" charset="0"/>
              </a:rPr>
              <a:t>savings_account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a:t>
            </a:r>
            <a:r>
              <a:rPr lang="en-US" sz="1000" dirty="0" err="1" smtClean="0">
                <a:latin typeface="Consolas" pitchFamily="49" charset="0"/>
              </a:rPr>
              <a:t>ac_no</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balance_sav</a:t>
            </a:r>
            <a:r>
              <a:rPr lang="en-US" sz="1000" dirty="0" smtClean="0">
                <a:latin typeface="Consolas" pitchFamily="49" charset="0"/>
              </a:rPr>
              <a:t>[0][</a:t>
            </a:r>
            <a:r>
              <a:rPr lang="en-US" sz="1000" dirty="0" smtClean="0">
                <a:latin typeface="Consolas" pitchFamily="49" charset="0"/>
              </a:rPr>
              <a:t>0]</a:t>
            </a:r>
          </a:p>
          <a:p>
            <a:r>
              <a:rPr lang="en-US" sz="1000" dirty="0" smtClean="0">
                <a:latin typeface="Consolas" pitchFamily="49" charset="0"/>
              </a:rPr>
              <a:t>                balance_sav+=money</a:t>
            </a:r>
          </a:p>
          <a:p>
            <a:r>
              <a:rPr lang="en-US" sz="1000" dirty="0" smtClean="0">
                <a:latin typeface="Consolas" pitchFamily="49" charset="0"/>
              </a:rPr>
              <a:t>                sql2</a:t>
            </a:r>
            <a:r>
              <a:rPr lang="en-US" sz="1000" dirty="0" smtClean="0">
                <a:latin typeface="Consolas" pitchFamily="49" charset="0"/>
              </a:rPr>
              <a:t>='update account set </a:t>
            </a:r>
            <a:r>
              <a:rPr lang="en-US" sz="1000" dirty="0" err="1" smtClean="0">
                <a:latin typeface="Consolas" pitchFamily="49" charset="0"/>
              </a:rPr>
              <a:t>savings_account</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="%s"'%(balance_sav,ac_no)</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(sql2)</a:t>
            </a:r>
          </a:p>
          <a:p>
            <a:r>
              <a:rPr lang="en-US" sz="1000" dirty="0" smtClean="0">
                <a:latin typeface="Consolas" pitchFamily="49" charset="0"/>
              </a:rPr>
              <a:t>                enter_passbook(</a:t>
            </a:r>
            <a:r>
              <a:rPr lang="en-US" sz="1000" dirty="0" err="1" smtClean="0">
                <a:latin typeface="Consolas" pitchFamily="49" charset="0"/>
              </a:rPr>
              <a:t>ac_no,money,'credited,added','NA</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print(‘your account balance is’,balance_sav)</a:t>
            </a:r>
            <a:endParaRPr lang="en-US" sz="1000" dirty="0" smtClean="0">
              <a:latin typeface="Consolas" pitchFamily="49" charset="0"/>
            </a:endParaRP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finally:</a:t>
            </a:r>
          </a:p>
          <a:p>
            <a:r>
              <a:rPr lang="en-US" sz="1000" dirty="0" smtClean="0">
                <a:latin typeface="Consolas" pitchFamily="49" charset="0"/>
              </a:rPr>
              <a:t>                </a:t>
            </a:r>
            <a:r>
              <a:rPr lang="en-US" sz="1000" dirty="0" err="1" smtClean="0">
                <a:latin typeface="Consolas" pitchFamily="49" charset="0"/>
              </a:rPr>
              <a:t>con.close</a:t>
            </a:r>
            <a:r>
              <a:rPr lang="en-US" sz="1000" dirty="0" smtClean="0">
                <a:latin typeface="Consolas" pitchFamily="49" charset="0"/>
              </a:rPr>
              <a:t>()</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18</a:t>
            </a:fld>
            <a:endParaRPr kumimoji="0"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3200" b="1" dirty="0" smtClean="0">
                <a:solidFill>
                  <a:schemeClr val="tx1">
                    <a:lumMod val="65000"/>
                    <a:lumOff val="35000"/>
                  </a:schemeClr>
                </a:solidFill>
                <a:latin typeface="Montserrat SemiBold" pitchFamily="2" charset="0"/>
              </a:rPr>
              <a:t>Savings()</a:t>
            </a:r>
          </a:p>
        </p:txBody>
      </p:sp>
      <p:sp>
        <p:nvSpPr>
          <p:cNvPr id="6" name="TextBox 5"/>
          <p:cNvSpPr txBox="1"/>
          <p:nvPr/>
        </p:nvSpPr>
        <p:spPr>
          <a:xfrm>
            <a:off x="428604" y="2166918"/>
            <a:ext cx="6143668" cy="763285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 </a:t>
            </a:r>
          </a:p>
          <a:p>
            <a:r>
              <a:rPr lang="en-US" sz="1000" dirty="0" smtClean="0">
                <a:latin typeface="Consolas" pitchFamily="49" charset="0"/>
              </a:rPr>
              <a:t>    </a:t>
            </a:r>
            <a:r>
              <a:rPr lang="en-US" sz="1000" dirty="0" err="1" smtClean="0">
                <a:latin typeface="Consolas" pitchFamily="49" charset="0"/>
              </a:rPr>
              <a:t>elif</a:t>
            </a:r>
            <a:r>
              <a:rPr lang="en-US" sz="1000" dirty="0" smtClean="0">
                <a:latin typeface="Consolas" pitchFamily="49" charset="0"/>
              </a:rPr>
              <a:t> a==2:</a:t>
            </a:r>
          </a:p>
          <a:p>
            <a:r>
              <a:rPr lang="en-US" sz="1000" dirty="0" smtClean="0">
                <a:latin typeface="Consolas" pitchFamily="49" charset="0"/>
              </a:rPr>
              <a:t>        con=</a:t>
            </a:r>
            <a:r>
              <a:rPr lang="en-US" sz="1000" dirty="0" err="1" smtClean="0">
                <a:latin typeface="Consolas" pitchFamily="49" charset="0"/>
              </a:rPr>
              <a:t>mysql.connector.connect</a:t>
            </a:r>
            <a:r>
              <a:rPr lang="en-US" sz="1000" dirty="0" smtClean="0">
                <a:latin typeface="Consolas" pitchFamily="49" charset="0"/>
              </a:rPr>
              <a:t>(host='</a:t>
            </a:r>
            <a:r>
              <a:rPr lang="en-US" sz="1000" dirty="0" err="1" smtClean="0">
                <a:latin typeface="Consolas" pitchFamily="49" charset="0"/>
              </a:rPr>
              <a:t>localhost',user</a:t>
            </a:r>
            <a:r>
              <a:rPr lang="en-US" sz="1000" dirty="0" smtClean="0">
                <a:latin typeface="Consolas" pitchFamily="49" charset="0"/>
              </a:rPr>
              <a:t>='</a:t>
            </a:r>
            <a:r>
              <a:rPr lang="en-US" sz="1000" dirty="0" err="1" smtClean="0">
                <a:latin typeface="Consolas" pitchFamily="49" charset="0"/>
              </a:rPr>
              <a:t>root',passwd</a:t>
            </a:r>
            <a:r>
              <a:rPr lang="en-US" sz="1000" dirty="0" smtClean="0">
                <a:latin typeface="Consolas" pitchFamily="49" charset="0"/>
              </a:rPr>
              <a:t>='</a:t>
            </a:r>
            <a:r>
              <a:rPr lang="en-US" sz="1000" dirty="0" err="1" smtClean="0">
                <a:latin typeface="Consolas" pitchFamily="49" charset="0"/>
              </a:rPr>
              <a:t>doggydon',database</a:t>
            </a:r>
            <a:r>
              <a:rPr lang="en-US" sz="1000" dirty="0" smtClean="0">
                <a:latin typeface="Consolas" pitchFamily="49" charset="0"/>
              </a:rPr>
              <a:t>='bank')</a:t>
            </a:r>
          </a:p>
          <a:p>
            <a:endParaRPr lang="en-US" sz="1000" dirty="0" smtClean="0">
              <a:latin typeface="Consolas" pitchFamily="49" charset="0"/>
            </a:endParaRPr>
          </a:p>
          <a:p>
            <a:r>
              <a:rPr lang="en-US" sz="1000" dirty="0" smtClean="0">
                <a:latin typeface="Consolas" pitchFamily="49" charset="0"/>
              </a:rPr>
              <a:t>        if </a:t>
            </a:r>
            <a:r>
              <a:rPr lang="en-US" sz="1000" dirty="0" err="1" smtClean="0">
                <a:latin typeface="Consolas" pitchFamily="49" charset="0"/>
              </a:rPr>
              <a:t>con.is_connected</a:t>
            </a:r>
            <a:r>
              <a:rPr lang="en-US" sz="1000" dirty="0" smtClean="0">
                <a:latin typeface="Consolas" pitchFamily="49" charset="0"/>
              </a:rPr>
              <a:t>():</a:t>
            </a:r>
          </a:p>
          <a:p>
            <a:r>
              <a:rPr lang="en-US" sz="1000" dirty="0" smtClean="0">
                <a:latin typeface="Consolas" pitchFamily="49" charset="0"/>
              </a:rPr>
              <a:t>            try:</a:t>
            </a:r>
          </a:p>
          <a:p>
            <a:r>
              <a:rPr lang="en-US" sz="1000" dirty="0" smtClean="0">
                <a:latin typeface="Consolas" pitchFamily="49" charset="0"/>
              </a:rPr>
              <a:t>                </a:t>
            </a:r>
            <a:r>
              <a:rPr lang="en-US" sz="1000" dirty="0" err="1" smtClean="0">
                <a:latin typeface="Consolas" pitchFamily="49" charset="0"/>
              </a:rPr>
              <a:t>mycursor</a:t>
            </a:r>
            <a:r>
              <a:rPr lang="en-US" sz="1000" dirty="0" smtClean="0">
                <a:latin typeface="Consolas" pitchFamily="49" charset="0"/>
              </a:rPr>
              <a:t>=</a:t>
            </a:r>
            <a:r>
              <a:rPr lang="en-US" sz="1000" dirty="0" err="1" smtClean="0">
                <a:latin typeface="Consolas" pitchFamily="49" charset="0"/>
              </a:rPr>
              <a:t>con.cursor</a:t>
            </a:r>
            <a:r>
              <a:rPr lang="en-US" sz="1000" dirty="0" smtClean="0">
                <a:latin typeface="Consolas" pitchFamily="49" charset="0"/>
              </a:rPr>
              <a:t>()</a:t>
            </a:r>
          </a:p>
          <a:p>
            <a:r>
              <a:rPr lang="en-US" sz="1000" dirty="0" smtClean="0">
                <a:latin typeface="Consolas" pitchFamily="49" charset="0"/>
              </a:rPr>
              <a:t>                sql9='select </a:t>
            </a:r>
            <a:r>
              <a:rPr lang="en-US" sz="1000" dirty="0" err="1" smtClean="0">
                <a:latin typeface="Consolas" pitchFamily="49" charset="0"/>
              </a:rPr>
              <a:t>loan_account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ac_no,pin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(sql9)</a:t>
            </a:r>
          </a:p>
          <a:p>
            <a:r>
              <a:rPr lang="en-US" sz="1000" dirty="0" smtClean="0">
                <a:latin typeface="Consolas" pitchFamily="49" charset="0"/>
              </a:rPr>
              <a:t>                result=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result=result[0][0]</a:t>
            </a:r>
          </a:p>
          <a:p>
            <a:r>
              <a:rPr lang="en-US" sz="1000" dirty="0" smtClean="0">
                <a:latin typeface="Consolas" pitchFamily="49" charset="0"/>
              </a:rPr>
              <a:t>                result=result/6</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amount of money to be </a:t>
            </a:r>
            <a:r>
              <a:rPr lang="en-US" sz="1000" dirty="0" err="1" smtClean="0">
                <a:latin typeface="Consolas" pitchFamily="49" charset="0"/>
              </a:rPr>
              <a:t>tranferred</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if a &lt;0:</a:t>
            </a:r>
          </a:p>
          <a:p>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positive amount only’))</a:t>
            </a:r>
            <a:endParaRPr lang="en-US" sz="1000" dirty="0" smtClean="0">
              <a:latin typeface="Consolas" pitchFamily="49" charset="0"/>
            </a:endParaRPr>
          </a:p>
          <a:p>
            <a:r>
              <a:rPr lang="en-US" sz="1000" dirty="0" smtClean="0">
                <a:latin typeface="Consolas" pitchFamily="49" charset="0"/>
              </a:rPr>
              <a:t>                b=</a:t>
            </a:r>
            <a:r>
              <a:rPr lang="en-US" sz="1000" dirty="0" err="1" smtClean="0">
                <a:latin typeface="Consolas" pitchFamily="49" charset="0"/>
              </a:rPr>
              <a:t>int</a:t>
            </a:r>
            <a:r>
              <a:rPr lang="en-US" sz="1000" dirty="0" smtClean="0">
                <a:latin typeface="Consolas" pitchFamily="49" charset="0"/>
              </a:rPr>
              <a:t>(input</a:t>
            </a:r>
            <a:r>
              <a:rPr lang="en-US" sz="1000" dirty="0" smtClean="0">
                <a:latin typeface="Consolas" pitchFamily="49" charset="0"/>
              </a:rPr>
              <a:t>('enter account no. of recipient'))</a:t>
            </a:r>
          </a:p>
          <a:p>
            <a:r>
              <a:rPr lang="en-US" sz="1000" dirty="0" smtClean="0">
                <a:latin typeface="Consolas" pitchFamily="49" charset="0"/>
              </a:rPr>
              <a:t>                sql1='select </a:t>
            </a:r>
            <a:r>
              <a:rPr lang="en-US" sz="1000" dirty="0" err="1" smtClean="0">
                <a:latin typeface="Consolas" pitchFamily="49" charset="0"/>
              </a:rPr>
              <a:t>savings_account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a:t>
            </a:r>
            <a:r>
              <a:rPr lang="en-US" sz="1000" dirty="0" err="1" smtClean="0">
                <a:latin typeface="Consolas" pitchFamily="49" charset="0"/>
              </a:rPr>
              <a:t>ac_no</a:t>
            </a:r>
            <a:r>
              <a:rPr lang="en-US" sz="1000" dirty="0" smtClean="0">
                <a:latin typeface="Consolas" pitchFamily="49" charset="0"/>
              </a:rPr>
              <a:t>)#  add money as name</a:t>
            </a:r>
          </a:p>
          <a:p>
            <a:r>
              <a:rPr lang="en-US" sz="1000" dirty="0" smtClean="0">
                <a:latin typeface="Consolas" pitchFamily="49" charset="0"/>
              </a:rPr>
              <a:t>                sql2='select </a:t>
            </a:r>
            <a:r>
              <a:rPr lang="en-US" sz="1000" dirty="0" err="1" smtClean="0">
                <a:latin typeface="Consolas" pitchFamily="49" charset="0"/>
              </a:rPr>
              <a:t>savings_account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="%s"'%(b)</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(sql1)</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balance_sav</a:t>
            </a:r>
            <a:r>
              <a:rPr lang="en-US" sz="1000" dirty="0" smtClean="0">
                <a:latin typeface="Consolas" pitchFamily="49" charset="0"/>
              </a:rPr>
              <a:t>[0][0]</a:t>
            </a:r>
          </a:p>
          <a:p>
            <a:r>
              <a:rPr lang="en-US" sz="1000" dirty="0" smtClean="0">
                <a:latin typeface="Consolas" pitchFamily="49" charset="0"/>
              </a:rPr>
              <a:t>                if </a:t>
            </a:r>
            <a:r>
              <a:rPr lang="en-US" sz="1000" dirty="0" err="1" smtClean="0">
                <a:latin typeface="Consolas" pitchFamily="49" charset="0"/>
              </a:rPr>
              <a:t>balance_sav</a:t>
            </a:r>
            <a:r>
              <a:rPr lang="en-US" sz="1000" dirty="0" smtClean="0">
                <a:latin typeface="Consolas" pitchFamily="49" charset="0"/>
              </a:rPr>
              <a:t>&gt;a+result+500:</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(sql2)</a:t>
            </a:r>
          </a:p>
          <a:p>
            <a:r>
              <a:rPr lang="en-US" sz="1000" dirty="0" smtClean="0">
                <a:latin typeface="Consolas" pitchFamily="49" charset="0"/>
              </a:rPr>
              <a:t>                    balance_sav2=</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balance_sav2=balance_sav2[0][0]</a:t>
            </a:r>
          </a:p>
          <a:p>
            <a:r>
              <a:rPr lang="en-US" sz="1000" dirty="0" smtClean="0">
                <a:latin typeface="Consolas" pitchFamily="49" charset="0"/>
              </a:rPr>
              <a:t>                    balance_sav2+=a</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(sql1)</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balance_sav</a:t>
            </a:r>
            <a:r>
              <a:rPr lang="en-US" sz="1000" dirty="0" smtClean="0">
                <a:latin typeface="Consolas" pitchFamily="49" charset="0"/>
              </a:rPr>
              <a:t>[0][0]</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a:t>
            </a:r>
          </a:p>
          <a:p>
            <a:r>
              <a:rPr lang="en-US" sz="1000" dirty="0" smtClean="0">
                <a:latin typeface="Consolas" pitchFamily="49" charset="0"/>
              </a:rPr>
              <a:t>                else:</a:t>
            </a:r>
          </a:p>
          <a:p>
            <a:r>
              <a:rPr lang="en-US" sz="1000" dirty="0" smtClean="0">
                <a:latin typeface="Consolas" pitchFamily="49" charset="0"/>
              </a:rPr>
              <a:t>                    print('Minimum balance violated cannot transact')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savings_account</a:t>
            </a:r>
            <a:r>
              <a:rPr lang="en-US" sz="1000" dirty="0" smtClean="0">
                <a:latin typeface="Consolas" pitchFamily="49" charset="0"/>
              </a:rPr>
              <a:t>={} where </a:t>
            </a:r>
            <a:r>
              <a:rPr lang="en-US" sz="1000" dirty="0" err="1" smtClean="0">
                <a:latin typeface="Consolas" pitchFamily="49" charset="0"/>
              </a:rPr>
              <a:t>acnumber</a:t>
            </a:r>
            <a:r>
              <a:rPr lang="en-US" sz="1000" dirty="0" smtClean="0">
                <a:latin typeface="Consolas" pitchFamily="49" charset="0"/>
              </a:rPr>
              <a:t>={}'.format(balance_sav2,b)#  add money as name</a:t>
            </a:r>
          </a:p>
          <a:p>
            <a:r>
              <a:rPr lang="en-US" sz="1000" dirty="0" smtClean="0">
                <a:latin typeface="Consolas" pitchFamily="49" charset="0"/>
              </a:rPr>
              <a:t>                sql2='update account set </a:t>
            </a:r>
            <a:r>
              <a:rPr lang="en-US" sz="1000" dirty="0" err="1" smtClean="0">
                <a:latin typeface="Consolas" pitchFamily="49" charset="0"/>
              </a:rPr>
              <a:t>savings_account</a:t>
            </a:r>
            <a:r>
              <a:rPr lang="en-US" sz="1000" dirty="0" smtClean="0">
                <a:latin typeface="Consolas" pitchFamily="49" charset="0"/>
              </a:rPr>
              <a:t>={} where </a:t>
            </a:r>
            <a:r>
              <a:rPr lang="en-US" sz="1000" dirty="0" err="1" smtClean="0">
                <a:latin typeface="Consolas" pitchFamily="49" charset="0"/>
              </a:rPr>
              <a:t>acnumber</a:t>
            </a:r>
            <a:r>
              <a:rPr lang="en-US" sz="1000" dirty="0" smtClean="0">
                <a:latin typeface="Consolas" pitchFamily="49" charset="0"/>
              </a:rPr>
              <a:t>={}'.format(</a:t>
            </a:r>
            <a:r>
              <a:rPr lang="en-US" sz="1000" dirty="0" err="1" smtClean="0">
                <a:latin typeface="Consolas" pitchFamily="49" charset="0"/>
              </a:rPr>
              <a:t>balance_sav,ac_no</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(sql2)</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print</a:t>
            </a:r>
            <a:r>
              <a:rPr lang="en-US" sz="1000" dirty="0" smtClean="0">
                <a:latin typeface="Consolas" pitchFamily="49" charset="0"/>
              </a:rPr>
              <a:t>(‘your account balance is’,balance_sav)</a:t>
            </a:r>
            <a:endParaRPr lang="en-US" sz="1000" dirty="0" smtClean="0">
              <a:latin typeface="Consolas" pitchFamily="49" charset="0"/>
            </a:endParaRPr>
          </a:p>
          <a:p>
            <a:r>
              <a:rPr lang="en-US" sz="1000" dirty="0" smtClean="0">
                <a:latin typeface="Consolas" pitchFamily="49" charset="0"/>
              </a:rPr>
              <a:t>                enter_passbook(</a:t>
            </a:r>
            <a:r>
              <a:rPr lang="en-US" sz="1000" dirty="0" err="1" smtClean="0">
                <a:latin typeface="Consolas" pitchFamily="49" charset="0"/>
              </a:rPr>
              <a:t>ac_no,a,'transferred',b</a:t>
            </a:r>
            <a:r>
              <a:rPr lang="en-US" sz="1000" dirty="0" smtClean="0">
                <a:latin typeface="Consolas" pitchFamily="49" charset="0"/>
              </a:rPr>
              <a:t>)</a:t>
            </a:r>
          </a:p>
          <a:p>
            <a:r>
              <a:rPr lang="en-US" sz="1000" dirty="0" smtClean="0">
                <a:latin typeface="Consolas" pitchFamily="49" charset="0"/>
              </a:rPr>
              <a:t>                enter_passbook(</a:t>
            </a:r>
            <a:r>
              <a:rPr lang="en-US" sz="1000" dirty="0" err="1" smtClean="0">
                <a:latin typeface="Consolas" pitchFamily="49" charset="0"/>
              </a:rPr>
              <a:t>b,a,'recieved',b</a:t>
            </a:r>
            <a:r>
              <a:rPr lang="en-US" sz="1000" dirty="0" smtClean="0">
                <a:latin typeface="Consolas" pitchFamily="49" charset="0"/>
              </a:rPr>
              <a:t>)</a:t>
            </a:r>
          </a:p>
          <a:p>
            <a:r>
              <a:rPr lang="en-US" sz="1000" dirty="0" smtClean="0">
                <a:latin typeface="Consolas" pitchFamily="49" charset="0"/>
              </a:rPr>
              <a:t>            finally:</a:t>
            </a:r>
          </a:p>
          <a:p>
            <a:r>
              <a:rPr lang="en-US" sz="1000" dirty="0" smtClean="0">
                <a:latin typeface="Consolas" pitchFamily="49" charset="0"/>
              </a:rPr>
              <a:t>                </a:t>
            </a:r>
            <a:r>
              <a:rPr lang="en-US" sz="1000" dirty="0" err="1" smtClean="0">
                <a:latin typeface="Consolas" pitchFamily="49" charset="0"/>
              </a:rPr>
              <a:t>con.close</a:t>
            </a:r>
            <a:r>
              <a:rPr lang="en-US" sz="1000" dirty="0" smtClean="0">
                <a:latin typeface="Consolas" pitchFamily="49" charset="0"/>
              </a:rPr>
              <a:t>()</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19</a:t>
            </a:fld>
            <a:endParaRPr kumimoji="0"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5" name="AutoShape 1"/>
          <p:cNvSpPr>
            <a:spLocks noChangeArrowheads="1"/>
          </p:cNvSpPr>
          <p:nvPr/>
        </p:nvSpPr>
        <p:spPr bwMode="auto">
          <a:xfrm>
            <a:off x="2114550" y="2709850"/>
            <a:ext cx="2628900" cy="457200"/>
          </a:xfrm>
          <a:prstGeom prst="roundRect">
            <a:avLst>
              <a:gd name="adj" fmla="val 50000"/>
            </a:avLst>
          </a:prstGeom>
          <a:solidFill>
            <a:srgbClr val="969696"/>
          </a:solidFill>
          <a:ln w="9525">
            <a:noFill/>
            <a:round/>
            <a:headEnd/>
            <a:tailEnd/>
          </a:ln>
        </p:spPr>
        <p:txBody>
          <a:bodyPr vert="horz" wrap="square" lIns="91440" tIns="45720" rIns="91440" bIns="45720" numCol="1" anchor="ctr" anchorCtr="0" compatLnSpc="1">
            <a:prstTxWarp prst="textNoShape">
              <a:avLst/>
            </a:prstTxWarp>
          </a:bodyPr>
          <a:lstStyle/>
          <a:p>
            <a:pPr lvl="0" algn="just" fontAlgn="base">
              <a:spcBef>
                <a:spcPct val="0"/>
              </a:spcBef>
              <a:spcAft>
                <a:spcPct val="0"/>
              </a:spcAft>
            </a:pPr>
            <a:r>
              <a:rPr lang="en-US" sz="2200" b="1" dirty="0" smtClean="0">
                <a:latin typeface="Book Antiqua" pitchFamily="18" charset="0"/>
                <a:ea typeface="Times New Roman" pitchFamily="18" charset="0"/>
                <a:cs typeface="Arial" pitchFamily="34" charset="0"/>
              </a:rPr>
              <a:t>Project Certificate</a:t>
            </a:r>
            <a:endParaRPr lang="en-US" sz="2200" dirty="0" smtClean="0">
              <a:latin typeface="Arial" pitchFamily="34" charset="0"/>
              <a:cs typeface="Arial" pitchFamily="34" charset="0"/>
            </a:endParaRPr>
          </a:p>
        </p:txBody>
      </p:sp>
      <p:sp>
        <p:nvSpPr>
          <p:cNvPr id="36867" name="Rectangle 3"/>
          <p:cNvSpPr>
            <a:spLocks noChangeArrowheads="1"/>
          </p:cNvSpPr>
          <p:nvPr/>
        </p:nvSpPr>
        <p:spPr bwMode="auto">
          <a:xfrm>
            <a:off x="0" y="0"/>
            <a:ext cx="6858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6868" name="Rectangle 4"/>
          <p:cNvSpPr>
            <a:spLocks noChangeArrowheads="1"/>
          </p:cNvSpPr>
          <p:nvPr/>
        </p:nvSpPr>
        <p:spPr bwMode="auto">
          <a:xfrm>
            <a:off x="548500" y="1952604"/>
            <a:ext cx="5761001" cy="98488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Sri Kumaran Children’s Home, CBSE</a:t>
            </a:r>
            <a:endParaRPr kumimoji="0" lang="en-US" sz="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Bangalore</a:t>
            </a:r>
            <a:endParaRPr kumimoji="0" lang="en-US" sz="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6869" name="Rectangle 5"/>
          <p:cNvSpPr>
            <a:spLocks noChangeArrowheads="1"/>
          </p:cNvSpPr>
          <p:nvPr/>
        </p:nvSpPr>
        <p:spPr bwMode="auto">
          <a:xfrm>
            <a:off x="571480" y="3306958"/>
            <a:ext cx="5715040" cy="54322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rPr>
              <a:t>This is to certify that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rPr>
              <a: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rPr>
              <a:t>Of Class XII has successfully completed the project work titled ------------------------------------------------------------------------------------  under the guidance of ------------------------------------during the academic year  ___________in partial fulfillment of _____________practical  examination conducted by </a:t>
            </a:r>
            <a:r>
              <a:rPr kumimoji="0" lang="en-US" sz="1700" b="1"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rPr>
              <a:t>AISSCE.</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7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_____________________	</a:t>
            </a:r>
            <a:r>
              <a:rPr lang="en-US" sz="1700" dirty="0" smtClean="0">
                <a:latin typeface="Arial" pitchFamily="34" charset="0"/>
                <a:ea typeface="Times New Roman" pitchFamily="18" charset="0"/>
                <a:cs typeface="Arial" pitchFamily="34" charset="0"/>
              </a:rPr>
              <a:t>        </a:t>
            </a:r>
            <a:r>
              <a:rPr kumimoji="0" lang="en-US" sz="17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___________________</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rPr>
              <a:t>Internal Examiner</a:t>
            </a:r>
            <a:r>
              <a:rPr lang="en-US" sz="1700" b="1" dirty="0" smtClean="0">
                <a:latin typeface="Monotype Corsiva" pitchFamily="66" charset="0"/>
                <a:ea typeface="Times New Roman" pitchFamily="18" charset="0"/>
                <a:cs typeface="Arial" pitchFamily="34" charset="0"/>
              </a:rPr>
              <a:t>		           </a:t>
            </a:r>
            <a:r>
              <a:rPr kumimoji="0" lang="en-US" sz="1700" b="1"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rPr>
              <a:t>External Examiner</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___________________________</a:t>
            </a:r>
            <a:endParaRPr lang="en-US" sz="600" dirty="0" smtClean="0">
              <a:latin typeface="Arial" pitchFamily="34" charset="0"/>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rPr>
              <a:t>Principal</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700" b="0"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700" dirty="0" smtClean="0">
              <a:latin typeface="Monotype Corsiva" pitchFamily="66"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700" b="0"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700" dirty="0" smtClean="0">
              <a:latin typeface="Monotype Corsiva" pitchFamily="66"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rPr>
              <a:t>Date of Practical Examination : _______________</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rPr>
              <a:t>Name of the Candidate: ___________________________</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rPr>
              <a:t>Registration Number: ___________________________</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Monotype Corsiva" pitchFamily="66" charset="0"/>
                <a:ea typeface="Times New Roman" pitchFamily="18" charset="0"/>
                <a:cs typeface="Arial" pitchFamily="34" charset="0"/>
              </a:rPr>
              <a:t>Examination Centre: ___________________________</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Slide Number Placeholder 8"/>
          <p:cNvSpPr>
            <a:spLocks noGrp="1"/>
          </p:cNvSpPr>
          <p:nvPr>
            <p:ph type="sldNum" sz="quarter" idx="12"/>
          </p:nvPr>
        </p:nvSpPr>
        <p:spPr/>
        <p:txBody>
          <a:bodyPr/>
          <a:lstStyle/>
          <a:p>
            <a:fld id="{96652B35-718D-4E28-AFEB-B694A3B357E8}" type="slidenum">
              <a:rPr kumimoji="0" lang="en-US" smtClean="0"/>
              <a:pPr/>
              <a:t>2</a:t>
            </a:fld>
            <a:endParaRPr kumimoji="0" lang="en-US"/>
          </a:p>
        </p:txBody>
      </p:sp>
      <p:pic>
        <p:nvPicPr>
          <p:cNvPr id="1027" name="Picture 3" descr="C:\Users\Sourabh\Desktop\path26.jpg"/>
          <p:cNvPicPr>
            <a:picLocks noChangeAspect="1" noChangeArrowheads="1"/>
          </p:cNvPicPr>
          <p:nvPr/>
        </p:nvPicPr>
        <p:blipFill>
          <a:blip r:embed="rId2" cstate="print"/>
          <a:srcRect/>
          <a:stretch>
            <a:fillRect/>
          </a:stretch>
        </p:blipFill>
        <p:spPr bwMode="auto">
          <a:xfrm>
            <a:off x="2857496" y="675762"/>
            <a:ext cx="1143008" cy="1143976"/>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3200" b="1" dirty="0" smtClean="0">
                <a:solidFill>
                  <a:schemeClr val="tx1">
                    <a:lumMod val="65000"/>
                    <a:lumOff val="35000"/>
                  </a:schemeClr>
                </a:solidFill>
                <a:latin typeface="Montserrat SemiBold" pitchFamily="2" charset="0"/>
              </a:rPr>
              <a:t>Savings()</a:t>
            </a:r>
          </a:p>
        </p:txBody>
      </p:sp>
      <p:sp>
        <p:nvSpPr>
          <p:cNvPr id="6" name="TextBox 5"/>
          <p:cNvSpPr txBox="1"/>
          <p:nvPr/>
        </p:nvSpPr>
        <p:spPr>
          <a:xfrm>
            <a:off x="428604" y="3082934"/>
            <a:ext cx="6143668" cy="594008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 </a:t>
            </a:r>
            <a:r>
              <a:rPr lang="en-US" sz="1000" dirty="0" err="1" smtClean="0">
                <a:latin typeface="Consolas" pitchFamily="49" charset="0"/>
              </a:rPr>
              <a:t>elif</a:t>
            </a:r>
            <a:r>
              <a:rPr lang="en-US" sz="1000" dirty="0" smtClean="0">
                <a:latin typeface="Consolas" pitchFamily="49" charset="0"/>
              </a:rPr>
              <a:t> a==3:</a:t>
            </a:r>
          </a:p>
          <a:p>
            <a:r>
              <a:rPr lang="en-US" sz="1000" dirty="0" smtClean="0">
                <a:latin typeface="Consolas" pitchFamily="49" charset="0"/>
              </a:rPr>
              <a:t>        con=</a:t>
            </a:r>
            <a:r>
              <a:rPr lang="en-US" sz="1000" dirty="0" err="1" smtClean="0">
                <a:latin typeface="Consolas" pitchFamily="49" charset="0"/>
              </a:rPr>
              <a:t>mysql.connector.connect</a:t>
            </a:r>
            <a:r>
              <a:rPr lang="en-US" sz="1000" dirty="0" smtClean="0">
                <a:latin typeface="Consolas" pitchFamily="49" charset="0"/>
              </a:rPr>
              <a:t>(host='</a:t>
            </a:r>
            <a:r>
              <a:rPr lang="en-US" sz="1000" dirty="0" err="1" smtClean="0">
                <a:latin typeface="Consolas" pitchFamily="49" charset="0"/>
              </a:rPr>
              <a:t>localhost',user</a:t>
            </a:r>
            <a:r>
              <a:rPr lang="en-US" sz="1000" dirty="0" smtClean="0">
                <a:latin typeface="Consolas" pitchFamily="49" charset="0"/>
              </a:rPr>
              <a:t>='</a:t>
            </a:r>
            <a:r>
              <a:rPr lang="en-US" sz="1000" dirty="0" err="1" smtClean="0">
                <a:latin typeface="Consolas" pitchFamily="49" charset="0"/>
              </a:rPr>
              <a:t>root',passwd</a:t>
            </a:r>
            <a:r>
              <a:rPr lang="en-US" sz="1000" dirty="0" smtClean="0">
                <a:latin typeface="Consolas" pitchFamily="49" charset="0"/>
              </a:rPr>
              <a:t>='</a:t>
            </a:r>
            <a:r>
              <a:rPr lang="en-US" sz="1000" dirty="0" err="1" smtClean="0">
                <a:latin typeface="Consolas" pitchFamily="49" charset="0"/>
              </a:rPr>
              <a:t>doggydon',database</a:t>
            </a:r>
            <a:r>
              <a:rPr lang="en-US" sz="1000" dirty="0" smtClean="0">
                <a:latin typeface="Consolas" pitchFamily="49" charset="0"/>
              </a:rPr>
              <a:t>='bank')</a:t>
            </a:r>
          </a:p>
          <a:p>
            <a:endParaRPr lang="en-US" sz="1000" dirty="0" smtClean="0">
              <a:latin typeface="Consolas" pitchFamily="49" charset="0"/>
            </a:endParaRPr>
          </a:p>
          <a:p>
            <a:r>
              <a:rPr lang="en-US" sz="1000" dirty="0" smtClean="0">
                <a:latin typeface="Consolas" pitchFamily="49" charset="0"/>
              </a:rPr>
              <a:t>        if </a:t>
            </a:r>
            <a:r>
              <a:rPr lang="en-US" sz="1000" dirty="0" err="1" smtClean="0">
                <a:latin typeface="Consolas" pitchFamily="49" charset="0"/>
              </a:rPr>
              <a:t>con.is_connected</a:t>
            </a:r>
            <a:r>
              <a:rPr lang="en-US" sz="1000" dirty="0" smtClean="0">
                <a:latin typeface="Consolas" pitchFamily="49" charset="0"/>
              </a:rPr>
              <a:t>():</a:t>
            </a:r>
          </a:p>
          <a:p>
            <a:r>
              <a:rPr lang="en-US" sz="1000" dirty="0" smtClean="0">
                <a:latin typeface="Consolas" pitchFamily="49" charset="0"/>
              </a:rPr>
              <a:t>            try:</a:t>
            </a:r>
          </a:p>
          <a:p>
            <a:r>
              <a:rPr lang="en-US" sz="1000" dirty="0" smtClean="0">
                <a:latin typeface="Consolas" pitchFamily="49" charset="0"/>
              </a:rPr>
              <a:t>                </a:t>
            </a:r>
            <a:r>
              <a:rPr lang="en-US" sz="1000" dirty="0" err="1" smtClean="0">
                <a:latin typeface="Consolas" pitchFamily="49" charset="0"/>
              </a:rPr>
              <a:t>mycursor</a:t>
            </a:r>
            <a:r>
              <a:rPr lang="en-US" sz="1000" dirty="0" smtClean="0">
                <a:latin typeface="Consolas" pitchFamily="49" charset="0"/>
              </a:rPr>
              <a:t>=</a:t>
            </a:r>
            <a:r>
              <a:rPr lang="en-US" sz="1000" dirty="0" err="1" smtClean="0">
                <a:latin typeface="Consolas" pitchFamily="49" charset="0"/>
              </a:rPr>
              <a:t>con.cursor</a:t>
            </a:r>
            <a:r>
              <a:rPr lang="en-US" sz="1000" dirty="0" smtClean="0">
                <a:latin typeface="Consolas" pitchFamily="49" charset="0"/>
              </a:rPr>
              <a:t>()</a:t>
            </a:r>
          </a:p>
          <a:p>
            <a:r>
              <a:rPr lang="en-US" sz="1000" dirty="0" smtClean="0">
                <a:latin typeface="Consolas" pitchFamily="49" charset="0"/>
              </a:rPr>
              <a:t>                sql9='select </a:t>
            </a:r>
            <a:r>
              <a:rPr lang="en-US" sz="1000" dirty="0" err="1" smtClean="0">
                <a:latin typeface="Consolas" pitchFamily="49" charset="0"/>
              </a:rPr>
              <a:t>loan_account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ac_no,pin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(sql9)</a:t>
            </a:r>
          </a:p>
          <a:p>
            <a:r>
              <a:rPr lang="en-US" sz="1000" dirty="0" smtClean="0">
                <a:latin typeface="Consolas" pitchFamily="49" charset="0"/>
              </a:rPr>
              <a:t>                result=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result=result[0][0]</a:t>
            </a:r>
          </a:p>
          <a:p>
            <a:r>
              <a:rPr lang="en-US" sz="1000" dirty="0" smtClean="0">
                <a:latin typeface="Consolas" pitchFamily="49" charset="0"/>
              </a:rPr>
              <a:t>                result=result/6</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ac_no</a:t>
            </a:r>
            <a:r>
              <a:rPr lang="en-US" sz="1000" dirty="0" smtClean="0">
                <a:latin typeface="Consolas" pitchFamily="49" charset="0"/>
              </a:rPr>
              <a:t>=input('Enter your account number')</a:t>
            </a:r>
          </a:p>
          <a:p>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amount of money</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if a&lt;0:</a:t>
            </a:r>
          </a:p>
          <a:p>
            <a:r>
              <a:rPr lang="en-US" sz="1000" dirty="0" smtClean="0">
                <a:latin typeface="Consolas" pitchFamily="49" charset="0"/>
              </a:rPr>
              <a:t>	</a:t>
            </a:r>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positive amount only’))</a:t>
            </a:r>
            <a:endParaRPr lang="en-US" sz="1000" dirty="0" smtClean="0">
              <a:latin typeface="Consolas" pitchFamily="49" charset="0"/>
            </a:endParaRPr>
          </a:p>
          <a:p>
            <a:r>
              <a:rPr lang="en-US" sz="1000" dirty="0" smtClean="0">
                <a:latin typeface="Consolas" pitchFamily="49" charset="0"/>
              </a:rPr>
              <a:t>                sql1='select </a:t>
            </a:r>
            <a:r>
              <a:rPr lang="en-US" sz="1000" dirty="0" err="1" smtClean="0">
                <a:latin typeface="Consolas" pitchFamily="49" charset="0"/>
              </a:rPr>
              <a:t>savings_account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a:t>
            </a:r>
            <a:r>
              <a:rPr lang="en-US" sz="1000" dirty="0" err="1" smtClean="0">
                <a:latin typeface="Consolas" pitchFamily="49" charset="0"/>
              </a:rPr>
              <a:t>ac_no</a:t>
            </a:r>
            <a:r>
              <a:rPr lang="en-US" sz="1000" dirty="0" smtClean="0">
                <a:latin typeface="Consolas" pitchFamily="49" charset="0"/>
              </a:rPr>
              <a:t>)#  add money as name</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(sql1)</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balance_sav</a:t>
            </a:r>
            <a:r>
              <a:rPr lang="en-US" sz="1000" dirty="0" smtClean="0">
                <a:latin typeface="Consolas" pitchFamily="49" charset="0"/>
              </a:rPr>
              <a:t>[0][0]</a:t>
            </a:r>
          </a:p>
          <a:p>
            <a:r>
              <a:rPr lang="en-US" sz="1000" dirty="0" smtClean="0">
                <a:latin typeface="Consolas" pitchFamily="49" charset="0"/>
              </a:rPr>
              <a:t>                if </a:t>
            </a:r>
            <a:r>
              <a:rPr lang="en-US" sz="1000" dirty="0" err="1" smtClean="0">
                <a:latin typeface="Consolas" pitchFamily="49" charset="0"/>
              </a:rPr>
              <a:t>balance_sav</a:t>
            </a:r>
            <a:r>
              <a:rPr lang="en-US" sz="1000" dirty="0" smtClean="0">
                <a:latin typeface="Consolas" pitchFamily="49" charset="0"/>
              </a:rPr>
              <a:t>&gt;a+result+500:</a:t>
            </a:r>
          </a:p>
          <a:p>
            <a:r>
              <a:rPr lang="en-US" sz="1000" dirty="0" smtClean="0">
                <a:latin typeface="Consolas" pitchFamily="49" charset="0"/>
              </a:rPr>
              <a:t>                    balance_sav-=a</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savings_account</a:t>
            </a:r>
            <a:r>
              <a:rPr lang="en-US" sz="1000" dirty="0" smtClean="0">
                <a:latin typeface="Consolas" pitchFamily="49" charset="0"/>
              </a:rPr>
              <a:t>={} where </a:t>
            </a:r>
            <a:r>
              <a:rPr lang="en-US" sz="1000" dirty="0" err="1" smtClean="0">
                <a:latin typeface="Consolas" pitchFamily="49" charset="0"/>
              </a:rPr>
              <a:t>acnumber</a:t>
            </a:r>
            <a:r>
              <a:rPr lang="en-US" sz="1000" dirty="0" smtClean="0">
                <a:latin typeface="Consolas" pitchFamily="49" charset="0"/>
              </a:rPr>
              <a:t>={}'.format(</a:t>
            </a:r>
            <a:r>
              <a:rPr lang="en-US" sz="1000" dirty="0" err="1" smtClean="0">
                <a:latin typeface="Consolas" pitchFamily="49" charset="0"/>
              </a:rPr>
              <a:t>balance_sav,ac_no</a:t>
            </a:r>
            <a:r>
              <a:rPr lang="en-US" sz="1000" dirty="0" smtClean="0">
                <a:latin typeface="Consolas" pitchFamily="49" charset="0"/>
              </a:rPr>
              <a:t>)#  add money as name</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print</a:t>
            </a:r>
            <a:r>
              <a:rPr lang="en-US" sz="1000" dirty="0" smtClean="0">
                <a:latin typeface="Consolas" pitchFamily="49" charset="0"/>
              </a:rPr>
              <a:t>(‘your account balance is’,balance_sav)</a:t>
            </a:r>
            <a:endParaRPr lang="en-US" sz="1000" dirty="0" smtClean="0">
              <a:latin typeface="Consolas" pitchFamily="49" charset="0"/>
            </a:endParaRPr>
          </a:p>
          <a:p>
            <a:r>
              <a:rPr lang="en-US" sz="1000" dirty="0" smtClean="0">
                <a:latin typeface="Consolas" pitchFamily="49" charset="0"/>
              </a:rPr>
              <a:t>                    enter_passbook(</a:t>
            </a:r>
            <a:r>
              <a:rPr lang="en-US" sz="1000" dirty="0" err="1" smtClean="0">
                <a:latin typeface="Consolas" pitchFamily="49" charset="0"/>
              </a:rPr>
              <a:t>ac_no,a,'debited,withdrawn','NA</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else:</a:t>
            </a:r>
          </a:p>
          <a:p>
            <a:r>
              <a:rPr lang="en-US" sz="1000" dirty="0" smtClean="0">
                <a:latin typeface="Consolas" pitchFamily="49" charset="0"/>
              </a:rPr>
              <a:t>                    print('Minimum balance violated cannot transact')</a:t>
            </a:r>
          </a:p>
          <a:p>
            <a:r>
              <a:rPr lang="en-US" sz="1000" dirty="0" smtClean="0">
                <a:latin typeface="Consolas" pitchFamily="49" charset="0"/>
              </a:rPr>
              <a:t>            finally:</a:t>
            </a:r>
          </a:p>
          <a:p>
            <a:r>
              <a:rPr lang="en-US" sz="1000" dirty="0" smtClean="0">
                <a:latin typeface="Consolas" pitchFamily="49" charset="0"/>
              </a:rPr>
              <a:t>                </a:t>
            </a:r>
            <a:r>
              <a:rPr lang="en-US" sz="1000" dirty="0" err="1" smtClean="0">
                <a:latin typeface="Consolas" pitchFamily="49" charset="0"/>
              </a:rPr>
              <a:t>con.close</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elif</a:t>
            </a:r>
            <a:r>
              <a:rPr lang="en-US" sz="1000" dirty="0" smtClean="0">
                <a:latin typeface="Consolas" pitchFamily="49" charset="0"/>
              </a:rPr>
              <a:t> a==4:</a:t>
            </a:r>
          </a:p>
          <a:p>
            <a:r>
              <a:rPr lang="en-US" sz="1000" dirty="0" smtClean="0">
                <a:latin typeface="Consolas" pitchFamily="49" charset="0"/>
              </a:rPr>
              <a:t>        pass</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20</a:t>
            </a:fld>
            <a:endParaRPr kumimoji="0"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3200" b="1" dirty="0" smtClean="0">
                <a:solidFill>
                  <a:schemeClr val="tx1">
                    <a:lumMod val="65000"/>
                    <a:lumOff val="35000"/>
                  </a:schemeClr>
                </a:solidFill>
                <a:latin typeface="Montserrat SemiBold" pitchFamily="2" charset="0"/>
              </a:rPr>
              <a:t>Current()</a:t>
            </a:r>
          </a:p>
        </p:txBody>
      </p:sp>
      <p:sp>
        <p:nvSpPr>
          <p:cNvPr id="6" name="TextBox 5"/>
          <p:cNvSpPr txBox="1"/>
          <p:nvPr/>
        </p:nvSpPr>
        <p:spPr>
          <a:xfrm>
            <a:off x="357166" y="3698487"/>
            <a:ext cx="6143668" cy="47089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def current():</a:t>
            </a:r>
          </a:p>
          <a:p>
            <a:r>
              <a:rPr lang="en-US" sz="1000" dirty="0" smtClean="0">
                <a:latin typeface="Consolas" pitchFamily="49" charset="0"/>
              </a:rPr>
              <a:t>    print('1 to Add\n2 to Transfer\n3 Cash </a:t>
            </a:r>
            <a:r>
              <a:rPr lang="en-US" sz="1000" dirty="0" err="1" smtClean="0">
                <a:latin typeface="Consolas" pitchFamily="49" charset="0"/>
              </a:rPr>
              <a:t>withdrawl</a:t>
            </a:r>
            <a:r>
              <a:rPr lang="en-US" sz="1000" dirty="0" smtClean="0">
                <a:latin typeface="Consolas" pitchFamily="49" charset="0"/>
              </a:rPr>
              <a:t>\n')</a:t>
            </a:r>
          </a:p>
          <a:p>
            <a:r>
              <a:rPr lang="en-US" sz="1000" dirty="0" smtClean="0">
                <a:latin typeface="Consolas" pitchFamily="49" charset="0"/>
              </a:rPr>
              <a:t>    </a:t>
            </a:r>
          </a:p>
          <a:p>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your choice'))</a:t>
            </a:r>
          </a:p>
          <a:p>
            <a:r>
              <a:rPr lang="en-US" sz="1000" dirty="0" smtClean="0">
                <a:latin typeface="Consolas" pitchFamily="49" charset="0"/>
              </a:rPr>
              <a:t>    if a==1:</a:t>
            </a:r>
          </a:p>
          <a:p>
            <a:r>
              <a:rPr lang="en-US" sz="1000" dirty="0" smtClean="0">
                <a:latin typeface="Consolas" pitchFamily="49" charset="0"/>
              </a:rPr>
              <a:t>        con=</a:t>
            </a:r>
            <a:r>
              <a:rPr lang="en-US" sz="1000" dirty="0" err="1" smtClean="0">
                <a:latin typeface="Consolas" pitchFamily="49" charset="0"/>
              </a:rPr>
              <a:t>mysql.connector.connect</a:t>
            </a:r>
            <a:r>
              <a:rPr lang="en-US" sz="1000" dirty="0" smtClean="0">
                <a:latin typeface="Consolas" pitchFamily="49" charset="0"/>
              </a:rPr>
              <a:t>(host='</a:t>
            </a:r>
            <a:r>
              <a:rPr lang="en-US" sz="1000" dirty="0" err="1" smtClean="0">
                <a:latin typeface="Consolas" pitchFamily="49" charset="0"/>
              </a:rPr>
              <a:t>localhost',user</a:t>
            </a:r>
            <a:r>
              <a:rPr lang="en-US" sz="1000" dirty="0" smtClean="0">
                <a:latin typeface="Consolas" pitchFamily="49" charset="0"/>
              </a:rPr>
              <a:t>='</a:t>
            </a:r>
            <a:r>
              <a:rPr lang="en-US" sz="1000" dirty="0" err="1" smtClean="0">
                <a:latin typeface="Consolas" pitchFamily="49" charset="0"/>
              </a:rPr>
              <a:t>root',passwd</a:t>
            </a:r>
            <a:r>
              <a:rPr lang="en-US" sz="1000" dirty="0" smtClean="0">
                <a:latin typeface="Consolas" pitchFamily="49" charset="0"/>
              </a:rPr>
              <a:t>='</a:t>
            </a:r>
            <a:r>
              <a:rPr lang="en-US" sz="1000" dirty="0" err="1" smtClean="0">
                <a:latin typeface="Consolas" pitchFamily="49" charset="0"/>
              </a:rPr>
              <a:t>doggydon',database</a:t>
            </a:r>
            <a:r>
              <a:rPr lang="en-US" sz="1000" dirty="0" smtClean="0">
                <a:latin typeface="Consolas" pitchFamily="49" charset="0"/>
              </a:rPr>
              <a:t>='bank')</a:t>
            </a:r>
          </a:p>
          <a:p>
            <a:endParaRPr lang="en-US" sz="1000" dirty="0" smtClean="0">
              <a:latin typeface="Consolas" pitchFamily="49" charset="0"/>
            </a:endParaRPr>
          </a:p>
          <a:p>
            <a:r>
              <a:rPr lang="en-US" sz="1000" dirty="0" smtClean="0">
                <a:latin typeface="Consolas" pitchFamily="49" charset="0"/>
              </a:rPr>
              <a:t>        if </a:t>
            </a:r>
            <a:r>
              <a:rPr lang="en-US" sz="1000" dirty="0" err="1" smtClean="0">
                <a:latin typeface="Consolas" pitchFamily="49" charset="0"/>
              </a:rPr>
              <a:t>con.is_connected</a:t>
            </a:r>
            <a:r>
              <a:rPr lang="en-US" sz="1000" dirty="0" smtClean="0">
                <a:latin typeface="Consolas" pitchFamily="49" charset="0"/>
              </a:rPr>
              <a:t>():</a:t>
            </a:r>
          </a:p>
          <a:p>
            <a:r>
              <a:rPr lang="en-US" sz="1000" dirty="0" smtClean="0">
                <a:latin typeface="Consolas" pitchFamily="49" charset="0"/>
              </a:rPr>
              <a:t>            try:</a:t>
            </a:r>
          </a:p>
          <a:p>
            <a:r>
              <a:rPr lang="en-US" sz="1000" dirty="0" smtClean="0">
                <a:latin typeface="Consolas" pitchFamily="49" charset="0"/>
              </a:rPr>
              <a:t>                </a:t>
            </a:r>
            <a:r>
              <a:rPr lang="en-US" sz="1000" dirty="0" err="1" smtClean="0">
                <a:latin typeface="Consolas" pitchFamily="49" charset="0"/>
              </a:rPr>
              <a:t>mycursor</a:t>
            </a:r>
            <a:r>
              <a:rPr lang="en-US" sz="1000" dirty="0" smtClean="0">
                <a:latin typeface="Consolas" pitchFamily="49" charset="0"/>
              </a:rPr>
              <a:t>=</a:t>
            </a:r>
            <a:r>
              <a:rPr lang="en-US" sz="1000" dirty="0" err="1" smtClean="0">
                <a:latin typeface="Consolas" pitchFamily="49" charset="0"/>
              </a:rPr>
              <a:t>con.cursor</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ac_no</a:t>
            </a:r>
            <a:r>
              <a:rPr lang="en-US" sz="1000" dirty="0" smtClean="0">
                <a:latin typeface="Consolas" pitchFamily="49" charset="0"/>
              </a:rPr>
              <a:t>=</a:t>
            </a:r>
            <a:r>
              <a:rPr lang="en-US" sz="1000" dirty="0" err="1" smtClean="0">
                <a:latin typeface="Consolas" pitchFamily="49" charset="0"/>
              </a:rPr>
              <a:t>int</a:t>
            </a:r>
            <a:r>
              <a:rPr lang="en-US" sz="1000" dirty="0" smtClean="0">
                <a:latin typeface="Consolas" pitchFamily="49" charset="0"/>
              </a:rPr>
              <a:t>(input('Enter your account number'))</a:t>
            </a:r>
          </a:p>
          <a:p>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amount of money</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if a&lt;0:</a:t>
            </a:r>
          </a:p>
          <a:p>
            <a:r>
              <a:rPr lang="en-US" sz="1000" dirty="0" smtClean="0">
                <a:latin typeface="Consolas" pitchFamily="49" charset="0"/>
              </a:rPr>
              <a:t>	</a:t>
            </a:r>
            <a:r>
              <a:rPr lang="en-US" sz="1000" dirty="0" smtClean="0">
                <a:latin typeface="Consolas" pitchFamily="49" charset="0"/>
              </a:rPr>
              <a:t> </a:t>
            </a:r>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positive amount only’))</a:t>
            </a:r>
            <a:endParaRPr lang="en-US" sz="1000" dirty="0" smtClean="0">
              <a:latin typeface="Consolas" pitchFamily="49" charset="0"/>
            </a:endParaRPr>
          </a:p>
          <a:p>
            <a:r>
              <a:rPr lang="en-US" sz="1000" dirty="0" smtClean="0">
                <a:latin typeface="Consolas" pitchFamily="49" charset="0"/>
              </a:rPr>
              <a:t>                sql1='select </a:t>
            </a:r>
            <a:r>
              <a:rPr lang="en-US" sz="1000" dirty="0" err="1" smtClean="0">
                <a:latin typeface="Consolas" pitchFamily="49" charset="0"/>
              </a:rPr>
              <a:t>current_account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a:t>
            </a:r>
            <a:r>
              <a:rPr lang="en-US" sz="1000" dirty="0" err="1" smtClean="0">
                <a:latin typeface="Consolas" pitchFamily="49" charset="0"/>
              </a:rPr>
              <a:t>ac_no</a:t>
            </a:r>
            <a:r>
              <a:rPr lang="en-US" sz="1000" dirty="0" smtClean="0">
                <a:latin typeface="Consolas" pitchFamily="49" charset="0"/>
              </a:rPr>
              <a:t>)#  add money as name</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(sql1)</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balance_sav=balance_sav[0</a:t>
            </a:r>
            <a:r>
              <a:rPr lang="en-US" sz="1000" dirty="0" smtClean="0">
                <a:latin typeface="Consolas" pitchFamily="49" charset="0"/>
              </a:rPr>
              <a:t>][0]</a:t>
            </a:r>
          </a:p>
          <a:p>
            <a:r>
              <a:rPr lang="en-US" sz="1000" dirty="0" smtClean="0">
                <a:latin typeface="Consolas" pitchFamily="49" charset="0"/>
              </a:rPr>
              <a:t>                balance_sav+=a</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current_account</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="%s"'%(balance_sav,ac_no)#  add money as name</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print</a:t>
            </a:r>
            <a:r>
              <a:rPr lang="en-US" sz="1000" dirty="0" smtClean="0">
                <a:latin typeface="Consolas" pitchFamily="49" charset="0"/>
              </a:rPr>
              <a:t>(‘your account balance is’,balance_sav)</a:t>
            </a:r>
            <a:endParaRPr lang="en-US" sz="1000" dirty="0" smtClean="0">
              <a:latin typeface="Consolas" pitchFamily="49" charset="0"/>
            </a:endParaRPr>
          </a:p>
          <a:p>
            <a:r>
              <a:rPr lang="en-US" sz="1000" dirty="0" smtClean="0">
                <a:latin typeface="Consolas" pitchFamily="49" charset="0"/>
              </a:rPr>
              <a:t>                enter_passbook(</a:t>
            </a:r>
            <a:r>
              <a:rPr lang="en-US" sz="1000" dirty="0" err="1" smtClean="0">
                <a:latin typeface="Consolas" pitchFamily="49" charset="0"/>
              </a:rPr>
              <a:t>ac_no,a,'credited,added','NA</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finally:</a:t>
            </a:r>
          </a:p>
          <a:p>
            <a:r>
              <a:rPr lang="en-US" sz="1000" dirty="0" smtClean="0">
                <a:latin typeface="Consolas" pitchFamily="49" charset="0"/>
              </a:rPr>
              <a:t>                </a:t>
            </a:r>
            <a:r>
              <a:rPr lang="en-US" sz="1000" dirty="0" err="1" smtClean="0">
                <a:latin typeface="Consolas" pitchFamily="49" charset="0"/>
              </a:rPr>
              <a:t>con.close</a:t>
            </a:r>
            <a:r>
              <a:rPr lang="en-US" sz="1000" dirty="0" smtClean="0">
                <a:latin typeface="Consolas" pitchFamily="49" charset="0"/>
              </a:rPr>
              <a:t>()</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21</a:t>
            </a:fld>
            <a:endParaRPr kumimoji="0"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3200" b="1" dirty="0" smtClean="0">
                <a:solidFill>
                  <a:schemeClr val="tx1">
                    <a:lumMod val="65000"/>
                    <a:lumOff val="35000"/>
                  </a:schemeClr>
                </a:solidFill>
                <a:latin typeface="Montserrat SemiBold" pitchFamily="2" charset="0"/>
              </a:rPr>
              <a:t>Current()</a:t>
            </a:r>
          </a:p>
        </p:txBody>
      </p:sp>
      <p:sp>
        <p:nvSpPr>
          <p:cNvPr id="6" name="TextBox 5"/>
          <p:cNvSpPr txBox="1"/>
          <p:nvPr/>
        </p:nvSpPr>
        <p:spPr>
          <a:xfrm>
            <a:off x="357166" y="2738422"/>
            <a:ext cx="6143668" cy="686341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 </a:t>
            </a:r>
            <a:r>
              <a:rPr lang="en-US" sz="1000" dirty="0" err="1" smtClean="0">
                <a:latin typeface="Consolas" pitchFamily="49" charset="0"/>
              </a:rPr>
              <a:t>elif</a:t>
            </a:r>
            <a:r>
              <a:rPr lang="en-US" sz="1000" dirty="0" smtClean="0">
                <a:latin typeface="Consolas" pitchFamily="49" charset="0"/>
              </a:rPr>
              <a:t> a==2:</a:t>
            </a:r>
          </a:p>
          <a:p>
            <a:r>
              <a:rPr lang="en-US" sz="1000" dirty="0" smtClean="0">
                <a:latin typeface="Consolas" pitchFamily="49" charset="0"/>
              </a:rPr>
              <a:t>        con=</a:t>
            </a:r>
            <a:r>
              <a:rPr lang="en-US" sz="1000" dirty="0" err="1" smtClean="0">
                <a:latin typeface="Consolas" pitchFamily="49" charset="0"/>
              </a:rPr>
              <a:t>mysql.connector.connect</a:t>
            </a:r>
            <a:r>
              <a:rPr lang="en-US" sz="1000" dirty="0" smtClean="0">
                <a:latin typeface="Consolas" pitchFamily="49" charset="0"/>
              </a:rPr>
              <a:t>(host='</a:t>
            </a:r>
            <a:r>
              <a:rPr lang="en-US" sz="1000" dirty="0" err="1" smtClean="0">
                <a:latin typeface="Consolas" pitchFamily="49" charset="0"/>
              </a:rPr>
              <a:t>localhost',user</a:t>
            </a:r>
            <a:r>
              <a:rPr lang="en-US" sz="1000" dirty="0" smtClean="0">
                <a:latin typeface="Consolas" pitchFamily="49" charset="0"/>
              </a:rPr>
              <a:t>='</a:t>
            </a:r>
            <a:r>
              <a:rPr lang="en-US" sz="1000" dirty="0" err="1" smtClean="0">
                <a:latin typeface="Consolas" pitchFamily="49" charset="0"/>
              </a:rPr>
              <a:t>root',passwd</a:t>
            </a:r>
            <a:r>
              <a:rPr lang="en-US" sz="1000" dirty="0" smtClean="0">
                <a:latin typeface="Consolas" pitchFamily="49" charset="0"/>
              </a:rPr>
              <a:t>='</a:t>
            </a:r>
            <a:r>
              <a:rPr lang="en-US" sz="1000" dirty="0" err="1" smtClean="0">
                <a:latin typeface="Consolas" pitchFamily="49" charset="0"/>
              </a:rPr>
              <a:t>doggydon',database</a:t>
            </a:r>
            <a:r>
              <a:rPr lang="en-US" sz="1000" dirty="0" smtClean="0">
                <a:latin typeface="Consolas" pitchFamily="49" charset="0"/>
              </a:rPr>
              <a:t>='bank')</a:t>
            </a:r>
          </a:p>
          <a:p>
            <a:endParaRPr lang="en-US" sz="1000" dirty="0" smtClean="0">
              <a:latin typeface="Consolas" pitchFamily="49" charset="0"/>
            </a:endParaRPr>
          </a:p>
          <a:p>
            <a:r>
              <a:rPr lang="en-US" sz="1000" dirty="0" smtClean="0">
                <a:latin typeface="Consolas" pitchFamily="49" charset="0"/>
              </a:rPr>
              <a:t>        if </a:t>
            </a:r>
            <a:r>
              <a:rPr lang="en-US" sz="1000" dirty="0" err="1" smtClean="0">
                <a:latin typeface="Consolas" pitchFamily="49" charset="0"/>
              </a:rPr>
              <a:t>con.is_connected</a:t>
            </a:r>
            <a:r>
              <a:rPr lang="en-US" sz="1000" dirty="0" smtClean="0">
                <a:latin typeface="Consolas" pitchFamily="49" charset="0"/>
              </a:rPr>
              <a:t>():</a:t>
            </a:r>
          </a:p>
          <a:p>
            <a:r>
              <a:rPr lang="en-US" sz="1000" dirty="0" smtClean="0">
                <a:latin typeface="Consolas" pitchFamily="49" charset="0"/>
              </a:rPr>
              <a:t>            try:</a:t>
            </a:r>
          </a:p>
          <a:p>
            <a:r>
              <a:rPr lang="en-US" sz="1000" dirty="0" smtClean="0">
                <a:latin typeface="Consolas" pitchFamily="49" charset="0"/>
              </a:rPr>
              <a:t>                </a:t>
            </a:r>
            <a:r>
              <a:rPr lang="en-US" sz="1000" dirty="0" err="1" smtClean="0">
                <a:latin typeface="Consolas" pitchFamily="49" charset="0"/>
              </a:rPr>
              <a:t>mycursor</a:t>
            </a:r>
            <a:r>
              <a:rPr lang="en-US" sz="1000" dirty="0" smtClean="0">
                <a:latin typeface="Consolas" pitchFamily="49" charset="0"/>
              </a:rPr>
              <a:t>=</a:t>
            </a:r>
            <a:r>
              <a:rPr lang="en-US" sz="1000" dirty="0" err="1" smtClean="0">
                <a:latin typeface="Consolas" pitchFamily="49" charset="0"/>
              </a:rPr>
              <a:t>con.cursor</a:t>
            </a:r>
            <a:r>
              <a:rPr lang="en-US" sz="1000" dirty="0" smtClean="0">
                <a:latin typeface="Consolas" pitchFamily="49" charset="0"/>
              </a:rPr>
              <a:t>()</a:t>
            </a:r>
          </a:p>
          <a:p>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amount of money</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if a&lt;0:</a:t>
            </a:r>
          </a:p>
          <a:p>
            <a:r>
              <a:rPr lang="en-US" sz="1000" dirty="0" smtClean="0">
                <a:latin typeface="Consolas" pitchFamily="49" charset="0"/>
              </a:rPr>
              <a:t>	</a:t>
            </a:r>
            <a:r>
              <a:rPr lang="en-US" sz="1000" dirty="0" smtClean="0">
                <a:latin typeface="Consolas" pitchFamily="49" charset="0"/>
              </a:rPr>
              <a:t> </a:t>
            </a:r>
            <a:r>
              <a:rPr lang="en-US" sz="1000" dirty="0" smtClean="0">
                <a:latin typeface="Consolas" pitchFamily="49" charset="0"/>
              </a:rPr>
              <a:t>      a= </a:t>
            </a:r>
            <a:r>
              <a:rPr lang="en-US" sz="1000" dirty="0" err="1" smtClean="0">
                <a:latin typeface="Consolas" pitchFamily="49" charset="0"/>
              </a:rPr>
              <a:t>int</a:t>
            </a:r>
            <a:r>
              <a:rPr lang="en-US" sz="1000" dirty="0" smtClean="0">
                <a:latin typeface="Consolas" pitchFamily="49" charset="0"/>
              </a:rPr>
              <a:t>(input(‘Enter positive amount only’))</a:t>
            </a:r>
            <a:endParaRPr lang="en-US" sz="1000" dirty="0" smtClean="0">
              <a:latin typeface="Consolas" pitchFamily="49" charset="0"/>
            </a:endParaRPr>
          </a:p>
          <a:p>
            <a:r>
              <a:rPr lang="en-US" sz="1000" dirty="0" smtClean="0">
                <a:latin typeface="Consolas" pitchFamily="49" charset="0"/>
              </a:rPr>
              <a:t>                #</a:t>
            </a:r>
            <a:r>
              <a:rPr lang="en-US" sz="1000" dirty="0" err="1" smtClean="0">
                <a:latin typeface="Consolas" pitchFamily="49" charset="0"/>
              </a:rPr>
              <a:t>ac_no</a:t>
            </a:r>
            <a:r>
              <a:rPr lang="en-US" sz="1000" dirty="0" smtClean="0">
                <a:latin typeface="Consolas" pitchFamily="49" charset="0"/>
              </a:rPr>
              <a:t>=</a:t>
            </a:r>
            <a:r>
              <a:rPr lang="en-US" sz="1000" dirty="0" err="1" smtClean="0">
                <a:latin typeface="Consolas" pitchFamily="49" charset="0"/>
              </a:rPr>
              <a:t>int</a:t>
            </a:r>
            <a:r>
              <a:rPr lang="en-US" sz="1000" dirty="0" smtClean="0">
                <a:latin typeface="Consolas" pitchFamily="49" charset="0"/>
              </a:rPr>
              <a:t>(input('Enter your account number'))</a:t>
            </a:r>
          </a:p>
          <a:p>
            <a:r>
              <a:rPr lang="en-US" sz="1000" dirty="0" smtClean="0">
                <a:latin typeface="Consolas" pitchFamily="49" charset="0"/>
              </a:rPr>
              <a:t>                b=</a:t>
            </a:r>
            <a:r>
              <a:rPr lang="en-US" sz="1000" dirty="0" err="1" smtClean="0">
                <a:latin typeface="Consolas" pitchFamily="49" charset="0"/>
              </a:rPr>
              <a:t>int</a:t>
            </a:r>
            <a:r>
              <a:rPr lang="en-US" sz="1000" dirty="0" smtClean="0">
                <a:latin typeface="Consolas" pitchFamily="49" charset="0"/>
              </a:rPr>
              <a:t>(input('enter account no. of recipient'))</a:t>
            </a:r>
          </a:p>
          <a:p>
            <a:r>
              <a:rPr lang="en-US" sz="1000" dirty="0" smtClean="0">
                <a:latin typeface="Consolas" pitchFamily="49" charset="0"/>
              </a:rPr>
              <a:t>                sql1='select </a:t>
            </a:r>
            <a:r>
              <a:rPr lang="en-US" sz="1000" dirty="0" err="1" smtClean="0">
                <a:latin typeface="Consolas" pitchFamily="49" charset="0"/>
              </a:rPr>
              <a:t>current_account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={}'.format(</a:t>
            </a:r>
            <a:r>
              <a:rPr lang="en-US" sz="1000" dirty="0" err="1" smtClean="0">
                <a:latin typeface="Consolas" pitchFamily="49" charset="0"/>
              </a:rPr>
              <a:t>ac_no</a:t>
            </a:r>
            <a:r>
              <a:rPr lang="en-US" sz="1000" dirty="0" smtClean="0">
                <a:latin typeface="Consolas" pitchFamily="49" charset="0"/>
              </a:rPr>
              <a:t>)#  add money as name</a:t>
            </a:r>
          </a:p>
          <a:p>
            <a:r>
              <a:rPr lang="en-US" sz="1000" dirty="0" smtClean="0">
                <a:latin typeface="Consolas" pitchFamily="49" charset="0"/>
              </a:rPr>
              <a:t>                sql2='select </a:t>
            </a:r>
            <a:r>
              <a:rPr lang="en-US" sz="1000" dirty="0" err="1" smtClean="0">
                <a:latin typeface="Consolas" pitchFamily="49" charset="0"/>
              </a:rPr>
              <a:t>current_account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={}'.format(b)</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(sql1)</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balance_sav</a:t>
            </a:r>
            <a:r>
              <a:rPr lang="en-US" sz="1000" dirty="0" smtClean="0">
                <a:latin typeface="Consolas" pitchFamily="49" charset="0"/>
              </a:rPr>
              <a:t>[0][0]</a:t>
            </a:r>
          </a:p>
          <a:p>
            <a:r>
              <a:rPr lang="en-US" sz="1000" dirty="0" smtClean="0">
                <a:latin typeface="Consolas" pitchFamily="49" charset="0"/>
              </a:rPr>
              <a:t>                if </a:t>
            </a:r>
            <a:r>
              <a:rPr lang="en-US" sz="1000" dirty="0" err="1" smtClean="0">
                <a:latin typeface="Consolas" pitchFamily="49" charset="0"/>
              </a:rPr>
              <a:t>balance_sav</a:t>
            </a:r>
            <a:r>
              <a:rPr lang="en-US" sz="1000" dirty="0" smtClean="0">
                <a:latin typeface="Consolas" pitchFamily="49" charset="0"/>
              </a:rPr>
              <a:t>&gt;a+1000:</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(sql2)</a:t>
            </a:r>
          </a:p>
          <a:p>
            <a:r>
              <a:rPr lang="en-US" sz="1000" dirty="0" smtClean="0">
                <a:latin typeface="Consolas" pitchFamily="49" charset="0"/>
              </a:rPr>
              <a:t>                    balance_sav2=</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balance_sav2=balance_sav2[0][0]</a:t>
            </a:r>
          </a:p>
          <a:p>
            <a:r>
              <a:rPr lang="en-US" sz="1000" dirty="0" smtClean="0">
                <a:latin typeface="Consolas" pitchFamily="49" charset="0"/>
              </a:rPr>
              <a:t>                    balance_sav2+=a</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(sql1)</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balance_sav</a:t>
            </a:r>
            <a:r>
              <a:rPr lang="en-US" sz="1000" dirty="0" smtClean="0">
                <a:latin typeface="Consolas" pitchFamily="49" charset="0"/>
              </a:rPr>
              <a:t>[0][0]</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a:t>
            </a:r>
          </a:p>
          <a:p>
            <a:r>
              <a:rPr lang="en-US" sz="1000" dirty="0" smtClean="0">
                <a:latin typeface="Consolas" pitchFamily="49" charset="0"/>
              </a:rPr>
              <a:t>                else:</a:t>
            </a:r>
          </a:p>
          <a:p>
            <a:r>
              <a:rPr lang="en-US" sz="1000" dirty="0" smtClean="0">
                <a:latin typeface="Consolas" pitchFamily="49" charset="0"/>
              </a:rPr>
              <a:t>                    print('Minimum balance violated cannot transact')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current_account</a:t>
            </a:r>
            <a:r>
              <a:rPr lang="en-US" sz="1000" dirty="0" smtClean="0">
                <a:latin typeface="Consolas" pitchFamily="49" charset="0"/>
              </a:rPr>
              <a:t>={} where </a:t>
            </a:r>
            <a:r>
              <a:rPr lang="en-US" sz="1000" dirty="0" err="1" smtClean="0">
                <a:latin typeface="Consolas" pitchFamily="49" charset="0"/>
              </a:rPr>
              <a:t>acnumber</a:t>
            </a:r>
            <a:r>
              <a:rPr lang="en-US" sz="1000" dirty="0" smtClean="0">
                <a:latin typeface="Consolas" pitchFamily="49" charset="0"/>
              </a:rPr>
              <a:t>={}'.format(balance_sav2,b)#  add money as name</a:t>
            </a:r>
          </a:p>
          <a:p>
            <a:r>
              <a:rPr lang="en-US" sz="1000" dirty="0" smtClean="0">
                <a:latin typeface="Consolas" pitchFamily="49" charset="0"/>
              </a:rPr>
              <a:t>                sql2='update account set </a:t>
            </a:r>
            <a:r>
              <a:rPr lang="en-US" sz="1000" dirty="0" err="1" smtClean="0">
                <a:latin typeface="Consolas" pitchFamily="49" charset="0"/>
              </a:rPr>
              <a:t>current_account</a:t>
            </a:r>
            <a:r>
              <a:rPr lang="en-US" sz="1000" dirty="0" smtClean="0">
                <a:latin typeface="Consolas" pitchFamily="49" charset="0"/>
              </a:rPr>
              <a:t>={} where </a:t>
            </a:r>
            <a:r>
              <a:rPr lang="en-US" sz="1000" dirty="0" err="1" smtClean="0">
                <a:latin typeface="Consolas" pitchFamily="49" charset="0"/>
              </a:rPr>
              <a:t>acnumber</a:t>
            </a:r>
            <a:r>
              <a:rPr lang="en-US" sz="1000" dirty="0" smtClean="0">
                <a:latin typeface="Consolas" pitchFamily="49" charset="0"/>
              </a:rPr>
              <a:t>={}'.format(</a:t>
            </a:r>
            <a:r>
              <a:rPr lang="en-US" sz="1000" dirty="0" err="1" smtClean="0">
                <a:latin typeface="Consolas" pitchFamily="49" charset="0"/>
              </a:rPr>
              <a:t>balance_sav,ac_no</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(sql2)</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a:t>
            </a:r>
            <a:r>
              <a:rPr lang="en-US" sz="1000" dirty="0" smtClean="0">
                <a:latin typeface="Consolas" pitchFamily="49" charset="0"/>
              </a:rPr>
              <a:t>print(‘your account balance is’,balance_sav)</a:t>
            </a:r>
            <a:endParaRPr lang="en-US" sz="1000" dirty="0" smtClean="0">
              <a:latin typeface="Consolas" pitchFamily="49" charset="0"/>
            </a:endParaRPr>
          </a:p>
          <a:p>
            <a:r>
              <a:rPr lang="en-US" sz="1000" dirty="0" smtClean="0">
                <a:latin typeface="Consolas" pitchFamily="49" charset="0"/>
              </a:rPr>
              <a:t>                enter_passbook(</a:t>
            </a:r>
            <a:r>
              <a:rPr lang="en-US" sz="1000" dirty="0" err="1" smtClean="0">
                <a:latin typeface="Consolas" pitchFamily="49" charset="0"/>
              </a:rPr>
              <a:t>ac_no,a,'transferred',b</a:t>
            </a:r>
            <a:r>
              <a:rPr lang="en-US" sz="1000" dirty="0" smtClean="0">
                <a:latin typeface="Consolas" pitchFamily="49" charset="0"/>
              </a:rPr>
              <a:t>)</a:t>
            </a:r>
          </a:p>
          <a:p>
            <a:r>
              <a:rPr lang="en-US" sz="1000" dirty="0" smtClean="0">
                <a:latin typeface="Consolas" pitchFamily="49" charset="0"/>
              </a:rPr>
              <a:t>                enter_passbook(</a:t>
            </a:r>
            <a:r>
              <a:rPr lang="en-US" sz="1000" dirty="0" err="1" smtClean="0">
                <a:latin typeface="Consolas" pitchFamily="49" charset="0"/>
              </a:rPr>
              <a:t>b,a,'recieved',b</a:t>
            </a:r>
            <a:r>
              <a:rPr lang="en-US" sz="1000" dirty="0" smtClean="0">
                <a:latin typeface="Consolas" pitchFamily="49" charset="0"/>
              </a:rPr>
              <a:t>)</a:t>
            </a:r>
          </a:p>
          <a:p>
            <a:r>
              <a:rPr lang="en-US" sz="1000" dirty="0" smtClean="0">
                <a:latin typeface="Consolas" pitchFamily="49" charset="0"/>
              </a:rPr>
              <a:t>            finally:</a:t>
            </a:r>
          </a:p>
          <a:p>
            <a:r>
              <a:rPr lang="en-US" sz="1000" dirty="0" smtClean="0">
                <a:latin typeface="Consolas" pitchFamily="49" charset="0"/>
              </a:rPr>
              <a:t>                </a:t>
            </a:r>
            <a:r>
              <a:rPr lang="en-US" sz="1000" dirty="0" err="1" smtClean="0">
                <a:latin typeface="Consolas" pitchFamily="49" charset="0"/>
              </a:rPr>
              <a:t>con.close</a:t>
            </a:r>
            <a:r>
              <a:rPr lang="en-US" sz="1000" dirty="0" smtClean="0">
                <a:latin typeface="Consolas" pitchFamily="49" charset="0"/>
              </a:rPr>
              <a:t>()</a:t>
            </a:r>
          </a:p>
          <a:p>
            <a:r>
              <a:rPr lang="en-US" sz="1000" dirty="0" smtClean="0">
                <a:latin typeface="Consolas" pitchFamily="49" charset="0"/>
              </a:rPr>
              <a:t>    </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22</a:t>
            </a:fld>
            <a:endParaRPr kumimoji="0"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3200" b="1" dirty="0" smtClean="0">
                <a:solidFill>
                  <a:schemeClr val="tx1">
                    <a:lumMod val="65000"/>
                    <a:lumOff val="35000"/>
                  </a:schemeClr>
                </a:solidFill>
                <a:latin typeface="Montserrat SemiBold" pitchFamily="2" charset="0"/>
              </a:rPr>
              <a:t>Current()</a:t>
            </a:r>
          </a:p>
        </p:txBody>
      </p:sp>
      <p:sp>
        <p:nvSpPr>
          <p:cNvPr id="6" name="TextBox 5"/>
          <p:cNvSpPr txBox="1"/>
          <p:nvPr/>
        </p:nvSpPr>
        <p:spPr>
          <a:xfrm>
            <a:off x="357166" y="3524240"/>
            <a:ext cx="6143668" cy="48628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err="1" smtClean="0">
                <a:latin typeface="Consolas" pitchFamily="49" charset="0"/>
              </a:rPr>
              <a:t>elif</a:t>
            </a:r>
            <a:r>
              <a:rPr lang="en-US" sz="1000" dirty="0" smtClean="0">
                <a:latin typeface="Consolas" pitchFamily="49" charset="0"/>
              </a:rPr>
              <a:t> a==3:</a:t>
            </a:r>
          </a:p>
          <a:p>
            <a:r>
              <a:rPr lang="en-US" sz="1000" dirty="0" smtClean="0">
                <a:latin typeface="Consolas" pitchFamily="49" charset="0"/>
              </a:rPr>
              <a:t>        con=</a:t>
            </a:r>
            <a:r>
              <a:rPr lang="en-US" sz="1000" dirty="0" err="1" smtClean="0">
                <a:latin typeface="Consolas" pitchFamily="49" charset="0"/>
              </a:rPr>
              <a:t>mysql.connector.connect</a:t>
            </a:r>
            <a:r>
              <a:rPr lang="en-US" sz="1000" dirty="0" smtClean="0">
                <a:latin typeface="Consolas" pitchFamily="49" charset="0"/>
              </a:rPr>
              <a:t>(host='</a:t>
            </a:r>
            <a:r>
              <a:rPr lang="en-US" sz="1000" dirty="0" err="1" smtClean="0">
                <a:latin typeface="Consolas" pitchFamily="49" charset="0"/>
              </a:rPr>
              <a:t>localhost',user</a:t>
            </a:r>
            <a:r>
              <a:rPr lang="en-US" sz="1000" dirty="0" smtClean="0">
                <a:latin typeface="Consolas" pitchFamily="49" charset="0"/>
              </a:rPr>
              <a:t>='</a:t>
            </a:r>
            <a:r>
              <a:rPr lang="en-US" sz="1000" dirty="0" err="1" smtClean="0">
                <a:latin typeface="Consolas" pitchFamily="49" charset="0"/>
              </a:rPr>
              <a:t>root',passwd</a:t>
            </a:r>
            <a:r>
              <a:rPr lang="en-US" sz="1000" dirty="0" smtClean="0">
                <a:latin typeface="Consolas" pitchFamily="49" charset="0"/>
              </a:rPr>
              <a:t>='</a:t>
            </a:r>
            <a:r>
              <a:rPr lang="en-US" sz="1000" dirty="0" err="1" smtClean="0">
                <a:latin typeface="Consolas" pitchFamily="49" charset="0"/>
              </a:rPr>
              <a:t>doggydon',database</a:t>
            </a:r>
            <a:r>
              <a:rPr lang="en-US" sz="1000" dirty="0" smtClean="0">
                <a:latin typeface="Consolas" pitchFamily="49" charset="0"/>
              </a:rPr>
              <a:t>='bank')</a:t>
            </a:r>
          </a:p>
          <a:p>
            <a:endParaRPr lang="en-US" sz="1000" dirty="0" smtClean="0">
              <a:latin typeface="Consolas" pitchFamily="49" charset="0"/>
            </a:endParaRPr>
          </a:p>
          <a:p>
            <a:r>
              <a:rPr lang="en-US" sz="1000" dirty="0" smtClean="0">
                <a:latin typeface="Consolas" pitchFamily="49" charset="0"/>
              </a:rPr>
              <a:t>        if </a:t>
            </a:r>
            <a:r>
              <a:rPr lang="en-US" sz="1000" dirty="0" err="1" smtClean="0">
                <a:latin typeface="Consolas" pitchFamily="49" charset="0"/>
              </a:rPr>
              <a:t>con.is_connected</a:t>
            </a:r>
            <a:r>
              <a:rPr lang="en-US" sz="1000" dirty="0" smtClean="0">
                <a:latin typeface="Consolas" pitchFamily="49" charset="0"/>
              </a:rPr>
              <a:t>():</a:t>
            </a:r>
          </a:p>
          <a:p>
            <a:r>
              <a:rPr lang="en-US" sz="1000" dirty="0" smtClean="0">
                <a:latin typeface="Consolas" pitchFamily="49" charset="0"/>
              </a:rPr>
              <a:t>            try:</a:t>
            </a:r>
          </a:p>
          <a:p>
            <a:r>
              <a:rPr lang="en-US" sz="1000" dirty="0" smtClean="0">
                <a:latin typeface="Consolas" pitchFamily="49" charset="0"/>
              </a:rPr>
              <a:t>                </a:t>
            </a:r>
            <a:r>
              <a:rPr lang="en-US" sz="1000" dirty="0" err="1" smtClean="0">
                <a:latin typeface="Consolas" pitchFamily="49" charset="0"/>
              </a:rPr>
              <a:t>mycursor</a:t>
            </a:r>
            <a:r>
              <a:rPr lang="en-US" sz="1000" dirty="0" smtClean="0">
                <a:latin typeface="Consolas" pitchFamily="49" charset="0"/>
              </a:rPr>
              <a:t>=</a:t>
            </a:r>
            <a:r>
              <a:rPr lang="en-US" sz="1000" dirty="0" err="1" smtClean="0">
                <a:latin typeface="Consolas" pitchFamily="49" charset="0"/>
              </a:rPr>
              <a:t>con.cursor</a:t>
            </a:r>
            <a:r>
              <a:rPr lang="en-US" sz="1000" dirty="0" smtClean="0">
                <a:latin typeface="Consolas" pitchFamily="49" charset="0"/>
              </a:rPr>
              <a:t>()</a:t>
            </a:r>
          </a:p>
          <a:p>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amount of money</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if a&lt;0:</a:t>
            </a:r>
          </a:p>
          <a:p>
            <a:r>
              <a:rPr lang="en-US" sz="1000" dirty="0" smtClean="0">
                <a:latin typeface="Consolas" pitchFamily="49" charset="0"/>
              </a:rPr>
              <a:t>	</a:t>
            </a:r>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a:t>
            </a:r>
            <a:r>
              <a:rPr lang="en-US" sz="1000" dirty="0" err="1" smtClean="0">
                <a:latin typeface="Consolas" pitchFamily="49" charset="0"/>
              </a:rPr>
              <a:t>positie</a:t>
            </a:r>
            <a:r>
              <a:rPr lang="en-US" sz="1000" dirty="0" smtClean="0">
                <a:latin typeface="Consolas" pitchFamily="49" charset="0"/>
              </a:rPr>
              <a:t> amount only’))</a:t>
            </a:r>
            <a:endParaRPr lang="en-US" sz="1000" dirty="0" smtClean="0">
              <a:latin typeface="Consolas" pitchFamily="49" charset="0"/>
            </a:endParaRPr>
          </a:p>
          <a:p>
            <a:r>
              <a:rPr lang="en-US" sz="1000" dirty="0" smtClean="0">
                <a:latin typeface="Consolas" pitchFamily="49" charset="0"/>
              </a:rPr>
              <a:t>                #</a:t>
            </a:r>
            <a:r>
              <a:rPr lang="en-US" sz="1000" dirty="0" err="1" smtClean="0">
                <a:latin typeface="Consolas" pitchFamily="49" charset="0"/>
              </a:rPr>
              <a:t>ac_no</a:t>
            </a:r>
            <a:r>
              <a:rPr lang="en-US" sz="1000" dirty="0" smtClean="0">
                <a:latin typeface="Consolas" pitchFamily="49" charset="0"/>
              </a:rPr>
              <a:t>=</a:t>
            </a:r>
            <a:r>
              <a:rPr lang="en-US" sz="1000" dirty="0" err="1" smtClean="0">
                <a:latin typeface="Consolas" pitchFamily="49" charset="0"/>
              </a:rPr>
              <a:t>int</a:t>
            </a:r>
            <a:r>
              <a:rPr lang="en-US" sz="1000" dirty="0" smtClean="0">
                <a:latin typeface="Consolas" pitchFamily="49" charset="0"/>
              </a:rPr>
              <a:t>(input('Enter account number'))</a:t>
            </a:r>
          </a:p>
          <a:p>
            <a:r>
              <a:rPr lang="en-US" sz="1000" dirty="0" smtClean="0">
                <a:latin typeface="Consolas" pitchFamily="49" charset="0"/>
              </a:rPr>
              <a:t>                sql1='select </a:t>
            </a:r>
            <a:r>
              <a:rPr lang="en-US" sz="1000" dirty="0" err="1" smtClean="0">
                <a:latin typeface="Consolas" pitchFamily="49" charset="0"/>
              </a:rPr>
              <a:t>current_account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={};'.format(</a:t>
            </a:r>
            <a:r>
              <a:rPr lang="en-US" sz="1000" dirty="0" err="1" smtClean="0">
                <a:latin typeface="Consolas" pitchFamily="49" charset="0"/>
              </a:rPr>
              <a:t>ac_no</a:t>
            </a:r>
            <a:r>
              <a:rPr lang="en-US" sz="1000" dirty="0" smtClean="0">
                <a:latin typeface="Consolas" pitchFamily="49" charset="0"/>
              </a:rPr>
              <a:t>)#  add money as name</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(sql1)</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balance_sav</a:t>
            </a:r>
            <a:r>
              <a:rPr lang="en-US" sz="1000" dirty="0" smtClean="0">
                <a:latin typeface="Consolas" pitchFamily="49" charset="0"/>
              </a:rPr>
              <a:t>[0][0]</a:t>
            </a:r>
          </a:p>
          <a:p>
            <a:r>
              <a:rPr lang="en-US" sz="1000" dirty="0" smtClean="0">
                <a:latin typeface="Consolas" pitchFamily="49" charset="0"/>
              </a:rPr>
              <a:t>                if </a:t>
            </a:r>
            <a:r>
              <a:rPr lang="en-US" sz="1000" dirty="0" err="1" smtClean="0">
                <a:latin typeface="Consolas" pitchFamily="49" charset="0"/>
              </a:rPr>
              <a:t>balance_sav</a:t>
            </a:r>
            <a:r>
              <a:rPr lang="en-US" sz="1000" dirty="0" smtClean="0">
                <a:latin typeface="Consolas" pitchFamily="49" charset="0"/>
              </a:rPr>
              <a:t>&gt;a+1000:</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current_account</a:t>
            </a:r>
            <a:r>
              <a:rPr lang="en-US" sz="1000" dirty="0" smtClean="0">
                <a:latin typeface="Consolas" pitchFamily="49" charset="0"/>
              </a:rPr>
              <a:t>={} where </a:t>
            </a:r>
            <a:r>
              <a:rPr lang="en-US" sz="1000" dirty="0" err="1" smtClean="0">
                <a:latin typeface="Consolas" pitchFamily="49" charset="0"/>
              </a:rPr>
              <a:t>acnumber</a:t>
            </a:r>
            <a:r>
              <a:rPr lang="en-US" sz="1000" dirty="0" smtClean="0">
                <a:latin typeface="Consolas" pitchFamily="49" charset="0"/>
              </a:rPr>
              <a:t>={};'.format(</a:t>
            </a:r>
            <a:r>
              <a:rPr lang="en-US" sz="1000" dirty="0" err="1" smtClean="0">
                <a:latin typeface="Consolas" pitchFamily="49" charset="0"/>
              </a:rPr>
              <a:t>balance_sav,ac_no</a:t>
            </a:r>
            <a:r>
              <a:rPr lang="en-US" sz="1000" dirty="0" smtClean="0">
                <a:latin typeface="Consolas" pitchFamily="49" charset="0"/>
              </a:rPr>
              <a:t>)#  add money as name</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print</a:t>
            </a:r>
            <a:r>
              <a:rPr lang="en-US" sz="1000" dirty="0" smtClean="0">
                <a:latin typeface="Consolas" pitchFamily="49" charset="0"/>
              </a:rPr>
              <a:t>(‘your account balance is’,balance_sav)</a:t>
            </a:r>
            <a:endParaRPr lang="en-US" sz="1000" dirty="0" smtClean="0">
              <a:latin typeface="Consolas" pitchFamily="49" charset="0"/>
            </a:endParaRPr>
          </a:p>
          <a:p>
            <a:r>
              <a:rPr lang="en-US" sz="1000" dirty="0" smtClean="0">
                <a:latin typeface="Consolas" pitchFamily="49" charset="0"/>
              </a:rPr>
              <a:t>                    enter_passbook(</a:t>
            </a:r>
            <a:r>
              <a:rPr lang="en-US" sz="1000" dirty="0" err="1" smtClean="0">
                <a:latin typeface="Consolas" pitchFamily="49" charset="0"/>
              </a:rPr>
              <a:t>ac_no,a,'debited,withdrawn','NA</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else:</a:t>
            </a:r>
          </a:p>
          <a:p>
            <a:r>
              <a:rPr lang="en-US" sz="1000" dirty="0" smtClean="0">
                <a:latin typeface="Consolas" pitchFamily="49" charset="0"/>
              </a:rPr>
              <a:t>                    print('Minimum balance violated cannot transact')</a:t>
            </a:r>
          </a:p>
          <a:p>
            <a:r>
              <a:rPr lang="en-US" sz="1000" dirty="0" smtClean="0">
                <a:latin typeface="Consolas" pitchFamily="49" charset="0"/>
              </a:rPr>
              <a:t>            finally:</a:t>
            </a:r>
          </a:p>
          <a:p>
            <a:r>
              <a:rPr lang="en-US" sz="1000" dirty="0" smtClean="0">
                <a:latin typeface="Consolas" pitchFamily="49" charset="0"/>
              </a:rPr>
              <a:t>                </a:t>
            </a:r>
            <a:r>
              <a:rPr lang="en-US" sz="1000" dirty="0" err="1" smtClean="0">
                <a:latin typeface="Consolas" pitchFamily="49" charset="0"/>
              </a:rPr>
              <a:t>con.close</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elif</a:t>
            </a:r>
            <a:r>
              <a:rPr lang="en-US" sz="1000" dirty="0" smtClean="0">
                <a:latin typeface="Consolas" pitchFamily="49" charset="0"/>
              </a:rPr>
              <a:t> a==4:</a:t>
            </a:r>
          </a:p>
          <a:p>
            <a:r>
              <a:rPr lang="en-US" sz="1000" dirty="0" smtClean="0">
                <a:latin typeface="Consolas" pitchFamily="49" charset="0"/>
              </a:rPr>
              <a:t>        pass</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23</a:t>
            </a:fld>
            <a:endParaRPr kumimoji="0"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3200" b="1" dirty="0" smtClean="0">
                <a:solidFill>
                  <a:schemeClr val="tx1">
                    <a:lumMod val="65000"/>
                    <a:lumOff val="35000"/>
                  </a:schemeClr>
                </a:solidFill>
                <a:latin typeface="Montserrat SemiBold" pitchFamily="2" charset="0"/>
              </a:rPr>
              <a:t>Fixed()</a:t>
            </a:r>
          </a:p>
        </p:txBody>
      </p:sp>
      <p:sp>
        <p:nvSpPr>
          <p:cNvPr id="6" name="TextBox 5"/>
          <p:cNvSpPr txBox="1"/>
          <p:nvPr/>
        </p:nvSpPr>
        <p:spPr>
          <a:xfrm>
            <a:off x="357166" y="2852101"/>
            <a:ext cx="6143668" cy="62478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def fixed():</a:t>
            </a:r>
          </a:p>
          <a:p>
            <a:r>
              <a:rPr lang="en-US" sz="1000" dirty="0" smtClean="0">
                <a:latin typeface="Consolas" pitchFamily="49" charset="0"/>
              </a:rPr>
              <a:t>    print('1 to create FD\n2 FD </a:t>
            </a:r>
            <a:r>
              <a:rPr lang="en-US" sz="1000" dirty="0" err="1" smtClean="0">
                <a:latin typeface="Consolas" pitchFamily="49" charset="0"/>
              </a:rPr>
              <a:t>withdrawl</a:t>
            </a:r>
            <a:r>
              <a:rPr lang="en-US" sz="1000" dirty="0" smtClean="0">
                <a:latin typeface="Consolas" pitchFamily="49" charset="0"/>
              </a:rPr>
              <a:t>\n3 Exit')</a:t>
            </a:r>
          </a:p>
          <a:p>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your choice'))</a:t>
            </a:r>
          </a:p>
          <a:p>
            <a:r>
              <a:rPr lang="en-US" sz="1000" dirty="0" smtClean="0">
                <a:latin typeface="Consolas" pitchFamily="49" charset="0"/>
              </a:rPr>
              <a:t>    if a==1:</a:t>
            </a:r>
          </a:p>
          <a:p>
            <a:r>
              <a:rPr lang="en-US" sz="1000" dirty="0" smtClean="0">
                <a:latin typeface="Consolas" pitchFamily="49" charset="0"/>
              </a:rPr>
              <a:t>        con=</a:t>
            </a:r>
            <a:r>
              <a:rPr lang="en-US" sz="1000" dirty="0" err="1" smtClean="0">
                <a:latin typeface="Consolas" pitchFamily="49" charset="0"/>
              </a:rPr>
              <a:t>mysql.connector.connect</a:t>
            </a:r>
            <a:r>
              <a:rPr lang="en-US" sz="1000" dirty="0" smtClean="0">
                <a:latin typeface="Consolas" pitchFamily="49" charset="0"/>
              </a:rPr>
              <a:t>(host='</a:t>
            </a:r>
            <a:r>
              <a:rPr lang="en-US" sz="1000" dirty="0" err="1" smtClean="0">
                <a:latin typeface="Consolas" pitchFamily="49" charset="0"/>
              </a:rPr>
              <a:t>localhost',user</a:t>
            </a:r>
            <a:r>
              <a:rPr lang="en-US" sz="1000" dirty="0" smtClean="0">
                <a:latin typeface="Consolas" pitchFamily="49" charset="0"/>
              </a:rPr>
              <a:t>='</a:t>
            </a:r>
            <a:r>
              <a:rPr lang="en-US" sz="1000" dirty="0" err="1" smtClean="0">
                <a:latin typeface="Consolas" pitchFamily="49" charset="0"/>
              </a:rPr>
              <a:t>root',passwd</a:t>
            </a:r>
            <a:r>
              <a:rPr lang="en-US" sz="1000" dirty="0" smtClean="0">
                <a:latin typeface="Consolas" pitchFamily="49" charset="0"/>
              </a:rPr>
              <a:t>='</a:t>
            </a:r>
            <a:r>
              <a:rPr lang="en-US" sz="1000" dirty="0" err="1" smtClean="0">
                <a:latin typeface="Consolas" pitchFamily="49" charset="0"/>
              </a:rPr>
              <a:t>doggydon',database</a:t>
            </a:r>
            <a:r>
              <a:rPr lang="en-US" sz="1000" dirty="0" smtClean="0">
                <a:latin typeface="Consolas" pitchFamily="49" charset="0"/>
              </a:rPr>
              <a:t>='bank')</a:t>
            </a:r>
          </a:p>
          <a:p>
            <a:endParaRPr lang="en-US" sz="1000" dirty="0" smtClean="0">
              <a:latin typeface="Consolas" pitchFamily="49" charset="0"/>
            </a:endParaRPr>
          </a:p>
          <a:p>
            <a:r>
              <a:rPr lang="en-US" sz="1000" dirty="0" smtClean="0">
                <a:latin typeface="Consolas" pitchFamily="49" charset="0"/>
              </a:rPr>
              <a:t>        if </a:t>
            </a:r>
            <a:r>
              <a:rPr lang="en-US" sz="1000" dirty="0" err="1" smtClean="0">
                <a:latin typeface="Consolas" pitchFamily="49" charset="0"/>
              </a:rPr>
              <a:t>con.is_connected</a:t>
            </a:r>
            <a:r>
              <a:rPr lang="en-US" sz="1000" dirty="0" smtClean="0">
                <a:latin typeface="Consolas" pitchFamily="49" charset="0"/>
              </a:rPr>
              <a:t>():</a:t>
            </a:r>
          </a:p>
          <a:p>
            <a:r>
              <a:rPr lang="en-US" sz="1000" dirty="0" smtClean="0">
                <a:latin typeface="Consolas" pitchFamily="49" charset="0"/>
              </a:rPr>
              <a:t>            try:</a:t>
            </a:r>
          </a:p>
          <a:p>
            <a:r>
              <a:rPr lang="en-US" sz="1000" dirty="0" smtClean="0">
                <a:latin typeface="Consolas" pitchFamily="49" charset="0"/>
              </a:rPr>
              <a:t>                </a:t>
            </a:r>
            <a:r>
              <a:rPr lang="en-US" sz="1000" dirty="0" err="1" smtClean="0">
                <a:latin typeface="Consolas" pitchFamily="49" charset="0"/>
              </a:rPr>
              <a:t>mycursor</a:t>
            </a:r>
            <a:r>
              <a:rPr lang="en-US" sz="1000" dirty="0" smtClean="0">
                <a:latin typeface="Consolas" pitchFamily="49" charset="0"/>
              </a:rPr>
              <a:t>=</a:t>
            </a:r>
            <a:r>
              <a:rPr lang="en-US" sz="1000" dirty="0" err="1" smtClean="0">
                <a:latin typeface="Consolas" pitchFamily="49" charset="0"/>
              </a:rPr>
              <a:t>con.cursor</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ac_no</a:t>
            </a:r>
            <a:r>
              <a:rPr lang="en-US" sz="1000" dirty="0" smtClean="0">
                <a:latin typeface="Consolas" pitchFamily="49" charset="0"/>
              </a:rPr>
              <a:t>=</a:t>
            </a:r>
            <a:r>
              <a:rPr lang="en-US" sz="1000" dirty="0" err="1" smtClean="0">
                <a:latin typeface="Consolas" pitchFamily="49" charset="0"/>
              </a:rPr>
              <a:t>int</a:t>
            </a:r>
            <a:r>
              <a:rPr lang="en-US" sz="1000" dirty="0" smtClean="0">
                <a:latin typeface="Consolas" pitchFamily="49" charset="0"/>
              </a:rPr>
              <a:t>(input('Enter account number'))</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='select </a:t>
            </a:r>
            <a:r>
              <a:rPr lang="en-US" sz="1000" dirty="0" err="1" smtClean="0">
                <a:latin typeface="Consolas" pitchFamily="49" charset="0"/>
              </a:rPr>
              <a:t>fixed_deposit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a:t>
            </a:r>
            <a:r>
              <a:rPr lang="en-US" sz="1000" dirty="0" err="1" smtClean="0">
                <a:latin typeface="Consolas" pitchFamily="49" charset="0"/>
              </a:rPr>
              <a:t>ac_no</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fixed=</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fixed=fixed[0][0]</a:t>
            </a:r>
          </a:p>
          <a:p>
            <a:r>
              <a:rPr lang="en-US" sz="1000" dirty="0" smtClean="0">
                <a:latin typeface="Consolas" pitchFamily="49" charset="0"/>
              </a:rPr>
              <a:t>                if fixed==0:</a:t>
            </a:r>
          </a:p>
          <a:p>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amount of money</a:t>
            </a:r>
            <a:r>
              <a:rPr lang="en-US" sz="1000" dirty="0" smtClean="0">
                <a:latin typeface="Consolas" pitchFamily="49" charset="0"/>
              </a:rPr>
              <a:t>'))</a:t>
            </a:r>
          </a:p>
          <a:p>
            <a:r>
              <a:rPr lang="en-US" sz="1000" dirty="0" smtClean="0">
                <a:latin typeface="Consolas" pitchFamily="49" charset="0"/>
              </a:rPr>
              <a:t>	 </a:t>
            </a:r>
            <a:r>
              <a:rPr lang="en-US" sz="1000" dirty="0" smtClean="0">
                <a:latin typeface="Consolas" pitchFamily="49" charset="0"/>
              </a:rPr>
              <a:t>      if a&lt;0:</a:t>
            </a:r>
          </a:p>
          <a:p>
            <a:r>
              <a:rPr lang="en-US" sz="1000" dirty="0" smtClean="0">
                <a:latin typeface="Consolas" pitchFamily="49" charset="0"/>
              </a:rPr>
              <a:t>	</a:t>
            </a:r>
            <a:r>
              <a:rPr lang="en-US" sz="1000" dirty="0" smtClean="0">
                <a:latin typeface="Consolas" pitchFamily="49" charset="0"/>
              </a:rPr>
              <a:t>           a=</a:t>
            </a:r>
            <a:r>
              <a:rPr lang="en-US" sz="1000" dirty="0" err="1" smtClean="0">
                <a:latin typeface="Consolas" pitchFamily="49" charset="0"/>
              </a:rPr>
              <a:t>int</a:t>
            </a:r>
            <a:r>
              <a:rPr lang="en-US" sz="1000" dirty="0" smtClean="0">
                <a:latin typeface="Consolas" pitchFamily="49" charset="0"/>
              </a:rPr>
              <a:t>(input(‘Enter positive amount only’))</a:t>
            </a:r>
            <a:endParaRPr lang="en-US" sz="1000" dirty="0" smtClean="0">
              <a:latin typeface="Consolas" pitchFamily="49" charset="0"/>
            </a:endParaRPr>
          </a:p>
          <a:p>
            <a:r>
              <a:rPr lang="en-US" sz="1000" dirty="0" smtClean="0">
                <a:latin typeface="Consolas" pitchFamily="49" charset="0"/>
              </a:rPr>
              <a:t>                    sql1='select </a:t>
            </a:r>
            <a:r>
              <a:rPr lang="en-US" sz="1000" dirty="0" err="1" smtClean="0">
                <a:latin typeface="Consolas" pitchFamily="49" charset="0"/>
              </a:rPr>
              <a:t>fixed_deposit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a:t>
            </a:r>
            <a:r>
              <a:rPr lang="en-US" sz="1000" dirty="0" err="1" smtClean="0">
                <a:latin typeface="Consolas" pitchFamily="49" charset="0"/>
              </a:rPr>
              <a:t>ac_no</a:t>
            </a:r>
            <a:r>
              <a:rPr lang="en-US" sz="1000" dirty="0" smtClean="0">
                <a:latin typeface="Consolas" pitchFamily="49" charset="0"/>
              </a:rPr>
              <a:t>)#  add money as name</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(sql1)</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balance_sav</a:t>
            </a:r>
            <a:r>
              <a:rPr lang="en-US" sz="1000" dirty="0" smtClean="0">
                <a:latin typeface="Consolas" pitchFamily="49" charset="0"/>
              </a:rPr>
              <a:t>[0][0]</a:t>
            </a:r>
          </a:p>
          <a:p>
            <a:r>
              <a:rPr lang="en-US" sz="1000" dirty="0" smtClean="0">
                <a:latin typeface="Consolas" pitchFamily="49" charset="0"/>
              </a:rPr>
              <a:t>                    balance_sav+=a</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fixed_deposit</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=%s'%(balance_sav,ac_no)#  add money as name</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today=</a:t>
            </a:r>
            <a:r>
              <a:rPr lang="en-US" sz="1000" dirty="0" err="1" smtClean="0">
                <a:latin typeface="Consolas" pitchFamily="49" charset="0"/>
              </a:rPr>
              <a:t>date.today</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date_of_fixed</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=%s'%(today)</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enter_passbook(</a:t>
            </a:r>
            <a:r>
              <a:rPr lang="en-US" sz="1000" dirty="0" err="1" smtClean="0">
                <a:latin typeface="Consolas" pitchFamily="49" charset="0"/>
              </a:rPr>
              <a:t>ac_no,a,'credited,added','NA</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con.commit</a:t>
            </a:r>
            <a:r>
              <a:rPr lang="en-US" sz="1000" dirty="0" smtClean="0">
                <a:latin typeface="Consolas" pitchFamily="49" charset="0"/>
              </a:rPr>
              <a:t>()</a:t>
            </a:r>
          </a:p>
          <a:p>
            <a:r>
              <a:rPr lang="en-US" sz="1000" dirty="0" smtClean="0">
                <a:latin typeface="Consolas" pitchFamily="49" charset="0"/>
              </a:rPr>
              <a:t>                else:</a:t>
            </a:r>
          </a:p>
          <a:p>
            <a:r>
              <a:rPr lang="en-US" sz="1000" dirty="0" smtClean="0">
                <a:latin typeface="Consolas" pitchFamily="49" charset="0"/>
              </a:rPr>
              <a:t>                    print('Cannot add funds yet')</a:t>
            </a:r>
          </a:p>
          <a:p>
            <a:r>
              <a:rPr lang="en-US" sz="1000" dirty="0" smtClean="0">
                <a:latin typeface="Consolas" pitchFamily="49" charset="0"/>
              </a:rPr>
              <a:t>            finally:</a:t>
            </a:r>
          </a:p>
          <a:p>
            <a:r>
              <a:rPr lang="en-US" sz="1000" dirty="0" smtClean="0">
                <a:latin typeface="Consolas" pitchFamily="49" charset="0"/>
              </a:rPr>
              <a:t>                </a:t>
            </a:r>
            <a:r>
              <a:rPr lang="en-US" sz="1000" dirty="0" err="1" smtClean="0">
                <a:latin typeface="Consolas" pitchFamily="49" charset="0"/>
              </a:rPr>
              <a:t>con.close</a:t>
            </a:r>
            <a:r>
              <a:rPr lang="en-US" sz="1000" dirty="0" smtClean="0">
                <a:latin typeface="Consolas" pitchFamily="49" charset="0"/>
              </a:rPr>
              <a:t>()</a:t>
            </a:r>
          </a:p>
          <a:p>
            <a:endParaRPr lang="en-US" sz="1000" dirty="0" smtClean="0">
              <a:latin typeface="Consolas" pitchFamily="49" charset="0"/>
            </a:endParaRP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24</a:t>
            </a:fld>
            <a:endParaRPr kumimoji="0"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68981"/>
            <a:ext cx="3786214"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Source Code,</a:t>
            </a:r>
          </a:p>
          <a:p>
            <a:r>
              <a:rPr lang="en-US" sz="3200" b="1" dirty="0" smtClean="0">
                <a:solidFill>
                  <a:schemeClr val="tx1">
                    <a:lumMod val="65000"/>
                    <a:lumOff val="35000"/>
                  </a:schemeClr>
                </a:solidFill>
                <a:latin typeface="Montserrat SemiBold" pitchFamily="2" charset="0"/>
              </a:rPr>
              <a:t>Fixed()</a:t>
            </a:r>
          </a:p>
        </p:txBody>
      </p:sp>
      <p:sp>
        <p:nvSpPr>
          <p:cNvPr id="6" name="TextBox 5"/>
          <p:cNvSpPr txBox="1"/>
          <p:nvPr/>
        </p:nvSpPr>
        <p:spPr>
          <a:xfrm>
            <a:off x="357166" y="2595546"/>
            <a:ext cx="6143668" cy="65556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onsolas" pitchFamily="49" charset="0"/>
              </a:rPr>
              <a:t> </a:t>
            </a:r>
          </a:p>
          <a:p>
            <a:r>
              <a:rPr lang="en-US" sz="1000" dirty="0" smtClean="0">
                <a:latin typeface="Consolas" pitchFamily="49" charset="0"/>
              </a:rPr>
              <a:t>        </a:t>
            </a:r>
            <a:r>
              <a:rPr lang="en-US" sz="1000" dirty="0" err="1" smtClean="0">
                <a:latin typeface="Consolas" pitchFamily="49" charset="0"/>
              </a:rPr>
              <a:t>elif</a:t>
            </a:r>
            <a:r>
              <a:rPr lang="en-US" sz="1000" dirty="0" smtClean="0">
                <a:latin typeface="Consolas" pitchFamily="49" charset="0"/>
              </a:rPr>
              <a:t> a==2:</a:t>
            </a:r>
          </a:p>
          <a:p>
            <a:r>
              <a:rPr lang="en-US" sz="1000" dirty="0" smtClean="0">
                <a:latin typeface="Consolas" pitchFamily="49" charset="0"/>
              </a:rPr>
              <a:t>            con=</a:t>
            </a:r>
            <a:r>
              <a:rPr lang="en-US" sz="1000" dirty="0" err="1" smtClean="0">
                <a:latin typeface="Consolas" pitchFamily="49" charset="0"/>
              </a:rPr>
              <a:t>mysql.connector.connect</a:t>
            </a:r>
            <a:r>
              <a:rPr lang="en-US" sz="1000" dirty="0" smtClean="0">
                <a:latin typeface="Consolas" pitchFamily="49" charset="0"/>
              </a:rPr>
              <a:t>(host='</a:t>
            </a:r>
            <a:r>
              <a:rPr lang="en-US" sz="1000" dirty="0" err="1" smtClean="0">
                <a:latin typeface="Consolas" pitchFamily="49" charset="0"/>
              </a:rPr>
              <a:t>localhost',user</a:t>
            </a:r>
            <a:r>
              <a:rPr lang="en-US" sz="1000" dirty="0" smtClean="0">
                <a:latin typeface="Consolas" pitchFamily="49" charset="0"/>
              </a:rPr>
              <a:t>='</a:t>
            </a:r>
            <a:r>
              <a:rPr lang="en-US" sz="1000" dirty="0" err="1" smtClean="0">
                <a:latin typeface="Consolas" pitchFamily="49" charset="0"/>
              </a:rPr>
              <a:t>root',passwd</a:t>
            </a:r>
            <a:r>
              <a:rPr lang="en-US" sz="1000" dirty="0" smtClean="0">
                <a:latin typeface="Consolas" pitchFamily="49" charset="0"/>
              </a:rPr>
              <a:t>='</a:t>
            </a:r>
            <a:r>
              <a:rPr lang="en-US" sz="1000" dirty="0" err="1" smtClean="0">
                <a:latin typeface="Consolas" pitchFamily="49" charset="0"/>
              </a:rPr>
              <a:t>doggydon',database</a:t>
            </a:r>
            <a:r>
              <a:rPr lang="en-US" sz="1000" dirty="0" smtClean="0">
                <a:latin typeface="Consolas" pitchFamily="49" charset="0"/>
              </a:rPr>
              <a:t>='bank')</a:t>
            </a:r>
          </a:p>
          <a:p>
            <a:endParaRPr lang="en-US" sz="1000" dirty="0" smtClean="0">
              <a:latin typeface="Consolas" pitchFamily="49" charset="0"/>
            </a:endParaRPr>
          </a:p>
          <a:p>
            <a:r>
              <a:rPr lang="en-US" sz="1000" dirty="0" smtClean="0">
                <a:latin typeface="Consolas" pitchFamily="49" charset="0"/>
              </a:rPr>
              <a:t>            if </a:t>
            </a:r>
            <a:r>
              <a:rPr lang="en-US" sz="1000" dirty="0" err="1" smtClean="0">
                <a:latin typeface="Consolas" pitchFamily="49" charset="0"/>
              </a:rPr>
              <a:t>con.is_connected</a:t>
            </a:r>
            <a:r>
              <a:rPr lang="en-US" sz="1000" dirty="0" smtClean="0">
                <a:latin typeface="Consolas" pitchFamily="49" charset="0"/>
              </a:rPr>
              <a:t>():</a:t>
            </a:r>
          </a:p>
          <a:p>
            <a:r>
              <a:rPr lang="en-US" sz="1000" dirty="0" smtClean="0">
                <a:latin typeface="Consolas" pitchFamily="49" charset="0"/>
              </a:rPr>
              <a:t>                try:</a:t>
            </a:r>
          </a:p>
          <a:p>
            <a:r>
              <a:rPr lang="en-US" sz="1000" dirty="0" smtClean="0">
                <a:latin typeface="Consolas" pitchFamily="49" charset="0"/>
              </a:rPr>
              <a:t>                    </a:t>
            </a:r>
            <a:r>
              <a:rPr lang="en-US" sz="1000" dirty="0" err="1" smtClean="0">
                <a:latin typeface="Consolas" pitchFamily="49" charset="0"/>
              </a:rPr>
              <a:t>mycursor</a:t>
            </a:r>
            <a:r>
              <a:rPr lang="en-US" sz="1000" dirty="0" smtClean="0">
                <a:latin typeface="Consolas" pitchFamily="49" charset="0"/>
              </a:rPr>
              <a:t>=</a:t>
            </a:r>
            <a:r>
              <a:rPr lang="en-US" sz="1000" dirty="0" err="1" smtClean="0">
                <a:latin typeface="Consolas" pitchFamily="49" charset="0"/>
              </a:rPr>
              <a:t>con.cursor</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ac_no</a:t>
            </a:r>
            <a:r>
              <a:rPr lang="en-US" sz="1000" dirty="0" smtClean="0">
                <a:latin typeface="Consolas" pitchFamily="49" charset="0"/>
              </a:rPr>
              <a:t>=</a:t>
            </a:r>
            <a:r>
              <a:rPr lang="en-US" sz="1000" dirty="0" err="1" smtClean="0">
                <a:latin typeface="Consolas" pitchFamily="49" charset="0"/>
              </a:rPr>
              <a:t>int</a:t>
            </a:r>
            <a:r>
              <a:rPr lang="en-US" sz="1000" dirty="0" smtClean="0">
                <a:latin typeface="Consolas" pitchFamily="49" charset="0"/>
              </a:rPr>
              <a:t>(</a:t>
            </a:r>
            <a:r>
              <a:rPr lang="en-US" sz="1000" dirty="0" err="1" smtClean="0">
                <a:latin typeface="Consolas" pitchFamily="49" charset="0"/>
              </a:rPr>
              <a:t>inpur</a:t>
            </a:r>
            <a:r>
              <a:rPr lang="en-US" sz="1000" dirty="0" smtClean="0">
                <a:latin typeface="Consolas" pitchFamily="49" charset="0"/>
              </a:rPr>
              <a:t>('Enter account number'))</a:t>
            </a:r>
          </a:p>
          <a:p>
            <a:r>
              <a:rPr lang="en-US" sz="1000" dirty="0" smtClean="0">
                <a:latin typeface="Consolas" pitchFamily="49" charset="0"/>
              </a:rPr>
              <a:t>                    pin=</a:t>
            </a:r>
            <a:r>
              <a:rPr lang="en-US" sz="1000" dirty="0" err="1" smtClean="0">
                <a:latin typeface="Consolas" pitchFamily="49" charset="0"/>
              </a:rPr>
              <a:t>int</a:t>
            </a:r>
            <a:r>
              <a:rPr lang="en-US" sz="1000" dirty="0" smtClean="0">
                <a:latin typeface="Consolas" pitchFamily="49" charset="0"/>
              </a:rPr>
              <a:t>(input('Enter pin'))</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='select </a:t>
            </a:r>
            <a:r>
              <a:rPr lang="en-US" sz="1000" dirty="0" err="1" smtClean="0">
                <a:latin typeface="Consolas" pitchFamily="49" charset="0"/>
              </a:rPr>
              <a:t>date_of_fixed</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 and pin=%s'%(</a:t>
            </a:r>
            <a:r>
              <a:rPr lang="en-US" sz="1000" dirty="0" err="1" smtClean="0">
                <a:latin typeface="Consolas" pitchFamily="49" charset="0"/>
              </a:rPr>
              <a:t>ac_no,pin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dof</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dof</a:t>
            </a:r>
            <a:r>
              <a:rPr lang="en-US" sz="1000" dirty="0" smtClean="0">
                <a:latin typeface="Consolas" pitchFamily="49" charset="0"/>
              </a:rPr>
              <a:t>=</a:t>
            </a:r>
            <a:r>
              <a:rPr lang="en-US" sz="1000" dirty="0" err="1" smtClean="0">
                <a:latin typeface="Consolas" pitchFamily="49" charset="0"/>
              </a:rPr>
              <a:t>dof</a:t>
            </a:r>
            <a:r>
              <a:rPr lang="en-US" sz="1000" dirty="0" smtClean="0">
                <a:latin typeface="Consolas" pitchFamily="49" charset="0"/>
              </a:rPr>
              <a:t>[0][0]</a:t>
            </a:r>
          </a:p>
          <a:p>
            <a:r>
              <a:rPr lang="en-US" sz="1000" dirty="0" smtClean="0">
                <a:latin typeface="Consolas" pitchFamily="49" charset="0"/>
              </a:rPr>
              <a:t>                    </a:t>
            </a:r>
            <a:r>
              <a:rPr lang="en-US" sz="1000" dirty="0" err="1" smtClean="0">
                <a:latin typeface="Consolas" pitchFamily="49" charset="0"/>
              </a:rPr>
              <a:t>dof</a:t>
            </a:r>
            <a:r>
              <a:rPr lang="en-US" sz="1000" dirty="0" smtClean="0">
                <a:latin typeface="Consolas" pitchFamily="49" charset="0"/>
              </a:rPr>
              <a:t>=</a:t>
            </a:r>
            <a:r>
              <a:rPr lang="en-US" sz="1000" dirty="0" err="1" smtClean="0">
                <a:latin typeface="Consolas" pitchFamily="49" charset="0"/>
              </a:rPr>
              <a:t>datetime.datetime.strptime</a:t>
            </a:r>
            <a:r>
              <a:rPr lang="en-US" sz="1000" dirty="0" smtClean="0">
                <a:latin typeface="Consolas" pitchFamily="49" charset="0"/>
              </a:rPr>
              <a:t>(</a:t>
            </a:r>
            <a:r>
              <a:rPr lang="en-US" sz="1000" dirty="0" err="1" smtClean="0">
                <a:latin typeface="Consolas" pitchFamily="49" charset="0"/>
              </a:rPr>
              <a:t>dof,'%Y</a:t>
            </a:r>
            <a:r>
              <a:rPr lang="en-US" sz="1000" dirty="0" smtClean="0">
                <a:latin typeface="Consolas" pitchFamily="49" charset="0"/>
              </a:rPr>
              <a:t>-%m-%d')</a:t>
            </a:r>
          </a:p>
          <a:p>
            <a:r>
              <a:rPr lang="en-US" sz="1000" dirty="0" smtClean="0">
                <a:latin typeface="Consolas" pitchFamily="49" charset="0"/>
              </a:rPr>
              <a:t>                    today=</a:t>
            </a:r>
            <a:r>
              <a:rPr lang="en-US" sz="1000" dirty="0" err="1" smtClean="0">
                <a:latin typeface="Consolas" pitchFamily="49" charset="0"/>
              </a:rPr>
              <a:t>date.today</a:t>
            </a:r>
            <a:endParaRPr lang="en-US" sz="1000" dirty="0" smtClean="0">
              <a:latin typeface="Consolas" pitchFamily="49" charset="0"/>
            </a:endParaRPr>
          </a:p>
          <a:p>
            <a:r>
              <a:rPr lang="en-US" sz="1000" dirty="0" smtClean="0">
                <a:latin typeface="Consolas" pitchFamily="49" charset="0"/>
              </a:rPr>
              <a:t>                    delta=today-</a:t>
            </a:r>
            <a:r>
              <a:rPr lang="en-US" sz="1000" dirty="0" err="1" smtClean="0">
                <a:latin typeface="Consolas" pitchFamily="49" charset="0"/>
              </a:rPr>
              <a:t>dof</a:t>
            </a:r>
            <a:endParaRPr lang="en-US" sz="1000" dirty="0" smtClean="0">
              <a:latin typeface="Consolas" pitchFamily="49" charset="0"/>
            </a:endParaRPr>
          </a:p>
          <a:p>
            <a:r>
              <a:rPr lang="en-US" sz="1000" dirty="0" smtClean="0">
                <a:latin typeface="Consolas" pitchFamily="49" charset="0"/>
              </a:rPr>
              <a:t>                    if </a:t>
            </a:r>
            <a:r>
              <a:rPr lang="en-US" sz="1000" dirty="0" err="1" smtClean="0">
                <a:latin typeface="Consolas" pitchFamily="49" charset="0"/>
              </a:rPr>
              <a:t>delta.days</a:t>
            </a:r>
            <a:r>
              <a:rPr lang="en-US" sz="1000" dirty="0" smtClean="0">
                <a:latin typeface="Consolas" pitchFamily="49" charset="0"/>
              </a:rPr>
              <a:t>&gt;1825:  #date </a:t>
            </a:r>
            <a:r>
              <a:rPr lang="en-US" sz="1000" dirty="0" err="1" smtClean="0">
                <a:latin typeface="Consolas" pitchFamily="49" charset="0"/>
              </a:rPr>
              <a:t>atwhich</a:t>
            </a:r>
            <a:r>
              <a:rPr lang="en-US" sz="1000" dirty="0" smtClean="0">
                <a:latin typeface="Consolas" pitchFamily="49" charset="0"/>
              </a:rPr>
              <a:t> FD ends</a:t>
            </a:r>
          </a:p>
          <a:p>
            <a:r>
              <a:rPr lang="en-US" sz="1000" dirty="0" smtClean="0">
                <a:latin typeface="Consolas" pitchFamily="49" charset="0"/>
              </a:rPr>
              <a:t>                        sql1='select </a:t>
            </a:r>
            <a:r>
              <a:rPr lang="en-US" sz="1000" dirty="0" err="1" smtClean="0">
                <a:latin typeface="Consolas" pitchFamily="49" charset="0"/>
              </a:rPr>
              <a:t>fixed_deposit</a:t>
            </a:r>
            <a:r>
              <a:rPr lang="en-US" sz="1000" dirty="0" smtClean="0">
                <a:latin typeface="Consolas" pitchFamily="49" charset="0"/>
              </a:rPr>
              <a:t> from account where </a:t>
            </a:r>
            <a:r>
              <a:rPr lang="en-US" sz="1000" dirty="0" err="1" smtClean="0">
                <a:latin typeface="Consolas" pitchFamily="49" charset="0"/>
              </a:rPr>
              <a:t>acnumber</a:t>
            </a:r>
            <a:r>
              <a:rPr lang="en-US" sz="1000" dirty="0" smtClean="0">
                <a:latin typeface="Consolas" pitchFamily="49" charset="0"/>
              </a:rPr>
              <a:t>=%s'%(</a:t>
            </a:r>
            <a:r>
              <a:rPr lang="en-US" sz="1000" dirty="0" err="1" smtClean="0">
                <a:latin typeface="Consolas" pitchFamily="49" charset="0"/>
              </a:rPr>
              <a:t>ac_no</a:t>
            </a:r>
            <a:r>
              <a:rPr lang="en-US" sz="1000" dirty="0" smtClean="0">
                <a:latin typeface="Consolas" pitchFamily="49" charset="0"/>
              </a:rPr>
              <a:t>)#  add money as name</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(sql1)</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mycursor.fetchall</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balance_sav</a:t>
            </a:r>
            <a:r>
              <a:rPr lang="en-US" sz="1000" dirty="0" smtClean="0">
                <a:latin typeface="Consolas" pitchFamily="49" charset="0"/>
              </a:rPr>
              <a:t>=</a:t>
            </a:r>
            <a:r>
              <a:rPr lang="en-US" sz="1000" dirty="0" err="1" smtClean="0">
                <a:latin typeface="Consolas" pitchFamily="49" charset="0"/>
              </a:rPr>
              <a:t>balance_sav</a:t>
            </a:r>
            <a:r>
              <a:rPr lang="en-US" sz="1000" dirty="0" smtClean="0">
                <a:latin typeface="Consolas" pitchFamily="49" charset="0"/>
              </a:rPr>
              <a:t>[0][0]</a:t>
            </a:r>
          </a:p>
          <a:p>
            <a:r>
              <a:rPr lang="en-US" sz="1000" dirty="0" smtClean="0">
                <a:latin typeface="Consolas" pitchFamily="49" charset="0"/>
              </a:rPr>
              <a:t>                        </a:t>
            </a:r>
            <a:r>
              <a:rPr lang="en-US" sz="1000" dirty="0" err="1" smtClean="0">
                <a:latin typeface="Consolas" pitchFamily="49" charset="0"/>
              </a:rPr>
              <a:t>datediff</a:t>
            </a:r>
            <a:r>
              <a:rPr lang="en-US" sz="1000" dirty="0" smtClean="0">
                <a:latin typeface="Consolas" pitchFamily="49" charset="0"/>
              </a:rPr>
              <a:t>=1825</a:t>
            </a:r>
          </a:p>
          <a:p>
            <a:r>
              <a:rPr lang="en-US" sz="1000" dirty="0" smtClean="0">
                <a:latin typeface="Consolas" pitchFamily="49" charset="0"/>
              </a:rPr>
              <a:t>                        interest(0.01369)</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fixed_deposit</a:t>
            </a:r>
            <a:r>
              <a:rPr lang="en-US" sz="1000" dirty="0" smtClean="0">
                <a:latin typeface="Consolas" pitchFamily="49" charset="0"/>
              </a:rPr>
              <a:t>=%s where </a:t>
            </a:r>
            <a:r>
              <a:rPr lang="en-US" sz="1000" dirty="0" err="1" smtClean="0">
                <a:latin typeface="Consolas" pitchFamily="49" charset="0"/>
              </a:rPr>
              <a:t>acnumber</a:t>
            </a:r>
            <a:r>
              <a:rPr lang="en-US" sz="1000" dirty="0" smtClean="0">
                <a:latin typeface="Consolas" pitchFamily="49" charset="0"/>
              </a:rPr>
              <a:t>=%s'%(balance_sav,ac_no)#  add money as name</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print(</a:t>
            </a:r>
            <a:r>
              <a:rPr lang="en-US" sz="1000" dirty="0" err="1" smtClean="0">
                <a:latin typeface="Consolas" pitchFamily="49" charset="0"/>
              </a:rPr>
              <a:t>balance_sav,'withdrawn</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sql</a:t>
            </a:r>
            <a:r>
              <a:rPr lang="en-US" sz="1000" dirty="0" smtClean="0">
                <a:latin typeface="Consolas" pitchFamily="49" charset="0"/>
              </a:rPr>
              <a:t>='update account set </a:t>
            </a:r>
            <a:r>
              <a:rPr lang="en-US" sz="1000" dirty="0" err="1" smtClean="0">
                <a:latin typeface="Consolas" pitchFamily="49" charset="0"/>
              </a:rPr>
              <a:t>fixed_deposit</a:t>
            </a:r>
            <a:r>
              <a:rPr lang="en-US" sz="1000" dirty="0" smtClean="0">
                <a:latin typeface="Consolas" pitchFamily="49" charset="0"/>
              </a:rPr>
              <a:t>=0 and </a:t>
            </a:r>
            <a:r>
              <a:rPr lang="en-US" sz="1000" dirty="0" err="1" smtClean="0">
                <a:latin typeface="Consolas" pitchFamily="49" charset="0"/>
              </a:rPr>
              <a:t>savings_account</a:t>
            </a:r>
            <a:r>
              <a:rPr lang="en-US" sz="1000" dirty="0" smtClean="0">
                <a:latin typeface="Consolas" pitchFamily="49" charset="0"/>
              </a:rPr>
              <a:t>=</a:t>
            </a:r>
            <a:r>
              <a:rPr lang="en-US" sz="1000" dirty="0" err="1" smtClean="0">
                <a:latin typeface="Consolas" pitchFamily="49" charset="0"/>
              </a:rPr>
              <a:t>savings_account+balance_sav</a:t>
            </a:r>
            <a:r>
              <a:rPr lang="en-US" sz="1000" dirty="0" smtClean="0">
                <a:latin typeface="Consolas" pitchFamily="49" charset="0"/>
              </a:rPr>
              <a:t> where </a:t>
            </a:r>
            <a:r>
              <a:rPr lang="en-US" sz="1000" dirty="0" err="1" smtClean="0">
                <a:latin typeface="Consolas" pitchFamily="49" charset="0"/>
              </a:rPr>
              <a:t>acnumber</a:t>
            </a:r>
            <a:r>
              <a:rPr lang="en-US" sz="1000" dirty="0" smtClean="0">
                <a:latin typeface="Consolas" pitchFamily="49" charset="0"/>
              </a:rPr>
              <a:t>=%s'%(</a:t>
            </a:r>
            <a:r>
              <a:rPr lang="en-US" sz="1000" dirty="0" err="1" smtClean="0">
                <a:latin typeface="Consolas" pitchFamily="49" charset="0"/>
              </a:rPr>
              <a:t>ac_no</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mycursor.execute</a:t>
            </a:r>
            <a:r>
              <a:rPr lang="en-US" sz="1000" dirty="0" smtClean="0">
                <a:latin typeface="Consolas" pitchFamily="49" charset="0"/>
              </a:rPr>
              <a:t>(</a:t>
            </a:r>
            <a:r>
              <a:rPr lang="en-US" sz="1000" dirty="0" err="1" smtClean="0">
                <a:latin typeface="Consolas" pitchFamily="49" charset="0"/>
              </a:rPr>
              <a:t>sql</a:t>
            </a:r>
            <a:r>
              <a:rPr lang="en-US" sz="1000" dirty="0" smtClean="0">
                <a:latin typeface="Consolas" pitchFamily="49" charset="0"/>
              </a:rPr>
              <a:t>)</a:t>
            </a:r>
          </a:p>
          <a:p>
            <a:r>
              <a:rPr lang="en-US" sz="1000" dirty="0" smtClean="0">
                <a:latin typeface="Consolas" pitchFamily="49" charset="0"/>
              </a:rPr>
              <a:t>                        enter_passbook(</a:t>
            </a:r>
            <a:r>
              <a:rPr lang="en-US" sz="1000" dirty="0" err="1" smtClean="0">
                <a:latin typeface="Consolas" pitchFamily="49" charset="0"/>
              </a:rPr>
              <a:t>ac_no,balance_sav,'debited,withdrawn','NA</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mycursor.commit</a:t>
            </a:r>
            <a:r>
              <a:rPr lang="en-US" sz="1000" dirty="0" smtClean="0">
                <a:latin typeface="Consolas" pitchFamily="49" charset="0"/>
              </a:rPr>
              <a:t>()</a:t>
            </a:r>
          </a:p>
          <a:p>
            <a:r>
              <a:rPr lang="en-US" sz="1000" dirty="0" smtClean="0">
                <a:latin typeface="Consolas" pitchFamily="49" charset="0"/>
              </a:rPr>
              <a:t>                    else:</a:t>
            </a:r>
          </a:p>
          <a:p>
            <a:r>
              <a:rPr lang="en-US" sz="1000" dirty="0" smtClean="0">
                <a:latin typeface="Consolas" pitchFamily="49" charset="0"/>
              </a:rPr>
              <a:t>                        print('Cannot remove funds yet')</a:t>
            </a:r>
          </a:p>
          <a:p>
            <a:r>
              <a:rPr lang="en-US" sz="1000" dirty="0" smtClean="0">
                <a:latin typeface="Consolas" pitchFamily="49" charset="0"/>
              </a:rPr>
              <a:t>                finally:</a:t>
            </a:r>
          </a:p>
          <a:p>
            <a:r>
              <a:rPr lang="en-US" sz="1000" dirty="0" smtClean="0">
                <a:latin typeface="Consolas" pitchFamily="49" charset="0"/>
              </a:rPr>
              <a:t>                 </a:t>
            </a:r>
            <a:r>
              <a:rPr lang="en-US" sz="1000" dirty="0" err="1" smtClean="0">
                <a:latin typeface="Consolas" pitchFamily="49" charset="0"/>
              </a:rPr>
              <a:t>con.close</a:t>
            </a:r>
            <a:r>
              <a:rPr lang="en-US" sz="1000" dirty="0" smtClean="0">
                <a:latin typeface="Consolas" pitchFamily="49" charset="0"/>
              </a:rPr>
              <a:t>()</a:t>
            </a:r>
          </a:p>
          <a:p>
            <a:r>
              <a:rPr lang="en-US" sz="1000" dirty="0" smtClean="0">
                <a:latin typeface="Consolas" pitchFamily="49" charset="0"/>
              </a:rPr>
              <a:t>        </a:t>
            </a:r>
            <a:r>
              <a:rPr lang="en-US" sz="1000" dirty="0" err="1" smtClean="0">
                <a:latin typeface="Consolas" pitchFamily="49" charset="0"/>
              </a:rPr>
              <a:t>elif</a:t>
            </a:r>
            <a:r>
              <a:rPr lang="en-US" sz="1000" dirty="0" smtClean="0">
                <a:latin typeface="Consolas" pitchFamily="49" charset="0"/>
              </a:rPr>
              <a:t> a==3:</a:t>
            </a:r>
          </a:p>
          <a:p>
            <a:r>
              <a:rPr lang="en-US" sz="1000" dirty="0" smtClean="0">
                <a:latin typeface="Consolas" pitchFamily="49" charset="0"/>
              </a:rPr>
              <a:t>            pass</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25</a:t>
            </a:fld>
            <a:endParaRPr kumimoji="0"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99759"/>
            <a:ext cx="3071834" cy="113877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3400" b="1" dirty="0" smtClean="0">
                <a:solidFill>
                  <a:schemeClr val="tx1">
                    <a:lumMod val="65000"/>
                    <a:lumOff val="35000"/>
                  </a:schemeClr>
                </a:solidFill>
                <a:latin typeface="Montserrat ExtraBold" pitchFamily="2" charset="0"/>
              </a:rPr>
              <a:t>Output</a:t>
            </a:r>
          </a:p>
          <a:p>
            <a:r>
              <a:rPr lang="en-US" sz="3400" b="1" dirty="0" smtClean="0">
                <a:solidFill>
                  <a:schemeClr val="tx1">
                    <a:lumMod val="65000"/>
                    <a:lumOff val="35000"/>
                  </a:schemeClr>
                </a:solidFill>
                <a:latin typeface="Montserrat ExtraBold" pitchFamily="2" charset="0"/>
              </a:rPr>
              <a:t>Screenshots</a:t>
            </a:r>
          </a:p>
        </p:txBody>
      </p:sp>
      <p:sp>
        <p:nvSpPr>
          <p:cNvPr id="5" name="Slide Number Placeholder 4"/>
          <p:cNvSpPr>
            <a:spLocks noGrp="1"/>
          </p:cNvSpPr>
          <p:nvPr>
            <p:ph type="sldNum" sz="quarter" idx="12"/>
          </p:nvPr>
        </p:nvSpPr>
        <p:spPr/>
        <p:txBody>
          <a:bodyPr/>
          <a:lstStyle/>
          <a:p>
            <a:fld id="{96652B35-718D-4E28-AFEB-B694A3B357E8}" type="slidenum">
              <a:rPr kumimoji="0" lang="en-US" smtClean="0"/>
              <a:pPr/>
              <a:t>26</a:t>
            </a:fld>
            <a:endParaRPr kumimoji="0" lang="en-US"/>
          </a:p>
        </p:txBody>
      </p:sp>
      <p:pic>
        <p:nvPicPr>
          <p:cNvPr id="4099" name="Picture 3" descr="C:\Users\Sourabh\Downloads\WhatsApp Image 2021-02-26 at 11.09.14 AM.jpeg"/>
          <p:cNvPicPr>
            <a:picLocks noChangeAspect="1" noChangeArrowheads="1"/>
          </p:cNvPicPr>
          <p:nvPr/>
        </p:nvPicPr>
        <p:blipFill>
          <a:blip r:embed="rId2" cstate="print"/>
          <a:srcRect r="63086"/>
          <a:stretch>
            <a:fillRect/>
          </a:stretch>
        </p:blipFill>
        <p:spPr bwMode="auto">
          <a:xfrm>
            <a:off x="1142984" y="2397908"/>
            <a:ext cx="4500594" cy="6848475"/>
          </a:xfrm>
          <a:prstGeom prst="rect">
            <a:avLst/>
          </a:prstGeom>
        </p:spPr>
        <p:style>
          <a:lnRef idx="2">
            <a:schemeClr val="accent6">
              <a:shade val="50000"/>
            </a:schemeClr>
          </a:lnRef>
          <a:fillRef idx="1">
            <a:schemeClr val="accent6"/>
          </a:fillRef>
          <a:effectRef idx="0">
            <a:schemeClr val="accent6"/>
          </a:effectRef>
          <a:fontRef idx="minor">
            <a:schemeClr val="lt1"/>
          </a:fontRef>
        </p:style>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99759"/>
            <a:ext cx="3071834" cy="113877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3400" b="1" dirty="0" smtClean="0">
                <a:solidFill>
                  <a:schemeClr val="tx1">
                    <a:lumMod val="65000"/>
                    <a:lumOff val="35000"/>
                  </a:schemeClr>
                </a:solidFill>
                <a:latin typeface="Montserrat ExtraBold" pitchFamily="2" charset="0"/>
              </a:rPr>
              <a:t>Output</a:t>
            </a:r>
          </a:p>
          <a:p>
            <a:r>
              <a:rPr lang="en-US" sz="3400" b="1" dirty="0" smtClean="0">
                <a:solidFill>
                  <a:schemeClr val="tx1">
                    <a:lumMod val="65000"/>
                    <a:lumOff val="35000"/>
                  </a:schemeClr>
                </a:solidFill>
                <a:latin typeface="Montserrat ExtraBold" pitchFamily="2" charset="0"/>
              </a:rPr>
              <a:t>Screenshots</a:t>
            </a:r>
          </a:p>
        </p:txBody>
      </p:sp>
      <p:sp>
        <p:nvSpPr>
          <p:cNvPr id="5" name="Slide Number Placeholder 4"/>
          <p:cNvSpPr>
            <a:spLocks noGrp="1"/>
          </p:cNvSpPr>
          <p:nvPr>
            <p:ph type="sldNum" sz="quarter" idx="12"/>
          </p:nvPr>
        </p:nvSpPr>
        <p:spPr/>
        <p:txBody>
          <a:bodyPr/>
          <a:lstStyle/>
          <a:p>
            <a:fld id="{96652B35-718D-4E28-AFEB-B694A3B357E8}" type="slidenum">
              <a:rPr kumimoji="0" lang="en-US" smtClean="0"/>
              <a:pPr/>
              <a:t>27</a:t>
            </a:fld>
            <a:endParaRPr kumimoji="0" lang="en-US"/>
          </a:p>
        </p:txBody>
      </p:sp>
      <p:pic>
        <p:nvPicPr>
          <p:cNvPr id="4098" name="Picture 2" descr="C:\Users\Sourabh\Downloads\WhatsApp Image 2021-02-26 at 11.09.37 AM.jpeg"/>
          <p:cNvPicPr>
            <a:picLocks noChangeAspect="1" noChangeArrowheads="1"/>
          </p:cNvPicPr>
          <p:nvPr/>
        </p:nvPicPr>
        <p:blipFill>
          <a:blip r:embed="rId2" cstate="print"/>
          <a:srcRect r="62500"/>
          <a:stretch>
            <a:fillRect/>
          </a:stretch>
        </p:blipFill>
        <p:spPr bwMode="auto">
          <a:xfrm>
            <a:off x="1142984" y="2397908"/>
            <a:ext cx="4500000" cy="6740578"/>
          </a:xfrm>
          <a:prstGeom prst="rect">
            <a:avLst/>
          </a:prstGeom>
        </p:spPr>
        <p:style>
          <a:lnRef idx="2">
            <a:schemeClr val="accent6">
              <a:shade val="50000"/>
            </a:schemeClr>
          </a:lnRef>
          <a:fillRef idx="1">
            <a:schemeClr val="accent6"/>
          </a:fillRef>
          <a:effectRef idx="0">
            <a:schemeClr val="accent6"/>
          </a:effectRef>
          <a:fontRef idx="minor">
            <a:schemeClr val="lt1"/>
          </a:fontRef>
        </p:style>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99759"/>
            <a:ext cx="3071834" cy="113877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3400" b="1" dirty="0" smtClean="0">
                <a:solidFill>
                  <a:schemeClr val="tx1">
                    <a:lumMod val="65000"/>
                    <a:lumOff val="35000"/>
                  </a:schemeClr>
                </a:solidFill>
                <a:latin typeface="Montserrat ExtraBold" pitchFamily="2" charset="0"/>
              </a:rPr>
              <a:t>Output</a:t>
            </a:r>
          </a:p>
          <a:p>
            <a:r>
              <a:rPr lang="en-US" sz="3400" b="1" dirty="0" smtClean="0">
                <a:solidFill>
                  <a:schemeClr val="tx1">
                    <a:lumMod val="65000"/>
                    <a:lumOff val="35000"/>
                  </a:schemeClr>
                </a:solidFill>
                <a:latin typeface="Montserrat ExtraBold" pitchFamily="2" charset="0"/>
              </a:rPr>
              <a:t>Screenshots</a:t>
            </a:r>
          </a:p>
        </p:txBody>
      </p:sp>
      <p:sp>
        <p:nvSpPr>
          <p:cNvPr id="5" name="Slide Number Placeholder 4"/>
          <p:cNvSpPr>
            <a:spLocks noGrp="1"/>
          </p:cNvSpPr>
          <p:nvPr>
            <p:ph type="sldNum" sz="quarter" idx="12"/>
          </p:nvPr>
        </p:nvSpPr>
        <p:spPr/>
        <p:txBody>
          <a:bodyPr/>
          <a:lstStyle/>
          <a:p>
            <a:fld id="{96652B35-718D-4E28-AFEB-B694A3B357E8}" type="slidenum">
              <a:rPr kumimoji="0" lang="en-US" smtClean="0"/>
              <a:pPr/>
              <a:t>28</a:t>
            </a:fld>
            <a:endParaRPr kumimoji="0" lang="en-US"/>
          </a:p>
        </p:txBody>
      </p:sp>
      <p:pic>
        <p:nvPicPr>
          <p:cNvPr id="7" name="Picture 3" descr="C:\Users\Sourabh\Downloads\WhatsApp Image 2021-02-26 at 11.26.07 AM.jpeg"/>
          <p:cNvPicPr>
            <a:picLocks noChangeAspect="1" noChangeArrowheads="1"/>
          </p:cNvPicPr>
          <p:nvPr/>
        </p:nvPicPr>
        <p:blipFill>
          <a:blip r:embed="rId2" cstate="print"/>
          <a:srcRect/>
          <a:stretch>
            <a:fillRect/>
          </a:stretch>
        </p:blipFill>
        <p:spPr bwMode="auto">
          <a:xfrm>
            <a:off x="1142984" y="2381232"/>
            <a:ext cx="4514300" cy="6704505"/>
          </a:xfrm>
          <a:prstGeom prst="rect">
            <a:avLst/>
          </a:prstGeom>
        </p:spPr>
        <p:style>
          <a:lnRef idx="2">
            <a:schemeClr val="accent6">
              <a:shade val="50000"/>
            </a:schemeClr>
          </a:lnRef>
          <a:fillRef idx="1">
            <a:schemeClr val="accent6"/>
          </a:fillRef>
          <a:effectRef idx="0">
            <a:schemeClr val="accent6"/>
          </a:effectRef>
          <a:fontRef idx="minor">
            <a:schemeClr val="lt1"/>
          </a:fontRef>
        </p:style>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299759"/>
            <a:ext cx="3357586" cy="113877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3400" b="1" dirty="0" smtClean="0">
                <a:solidFill>
                  <a:schemeClr val="tx1">
                    <a:lumMod val="65000"/>
                    <a:lumOff val="35000"/>
                  </a:schemeClr>
                </a:solidFill>
                <a:latin typeface="Montserrat ExtraBold" pitchFamily="2" charset="0"/>
              </a:rPr>
              <a:t>Scope for Improvement</a:t>
            </a:r>
          </a:p>
        </p:txBody>
      </p:sp>
      <p:sp>
        <p:nvSpPr>
          <p:cNvPr id="5" name="TextBox 4"/>
          <p:cNvSpPr txBox="1"/>
          <p:nvPr/>
        </p:nvSpPr>
        <p:spPr>
          <a:xfrm>
            <a:off x="1142984" y="2881298"/>
            <a:ext cx="4572032" cy="3139321"/>
          </a:xfrm>
          <a:prstGeom prst="rect">
            <a:avLst/>
          </a:prstGeom>
          <a:noFill/>
        </p:spPr>
        <p:txBody>
          <a:bodyPr wrap="square" rtlCol="0">
            <a:spAutoFit/>
          </a:bodyPr>
          <a:lstStyle/>
          <a:p>
            <a:pPr marL="514350" indent="-514350">
              <a:buAutoNum type="arabicPeriod"/>
            </a:pPr>
            <a:r>
              <a:rPr lang="en-US" sz="2400" b="1" dirty="0" smtClean="0">
                <a:solidFill>
                  <a:schemeClr val="tx1">
                    <a:lumMod val="65000"/>
                    <a:lumOff val="35000"/>
                  </a:schemeClr>
                </a:solidFill>
                <a:latin typeface="Montserrat SemiBold" pitchFamily="2" charset="0"/>
              </a:rPr>
              <a:t>Implement a GUI</a:t>
            </a:r>
          </a:p>
          <a:p>
            <a:pPr marL="514350" indent="-514350">
              <a:buAutoNum type="arabicPeriod"/>
            </a:pPr>
            <a:endParaRPr lang="en-US" sz="2400" b="1" dirty="0" smtClean="0">
              <a:solidFill>
                <a:schemeClr val="tx1">
                  <a:lumMod val="65000"/>
                  <a:lumOff val="35000"/>
                </a:schemeClr>
              </a:solidFill>
              <a:latin typeface="Montserrat SemiBold" pitchFamily="2" charset="0"/>
            </a:endParaRPr>
          </a:p>
          <a:p>
            <a:pPr marL="514350" indent="-514350">
              <a:buAutoNum type="arabicPeriod"/>
            </a:pPr>
            <a:r>
              <a:rPr lang="en-US" sz="2400" b="1" dirty="0" smtClean="0">
                <a:solidFill>
                  <a:schemeClr val="tx1">
                    <a:lumMod val="65000"/>
                    <a:lumOff val="35000"/>
                  </a:schemeClr>
                </a:solidFill>
                <a:latin typeface="Montserrat SemiBold" pitchFamily="2" charset="0"/>
              </a:rPr>
              <a:t>Optimize to work on all platforms</a:t>
            </a:r>
          </a:p>
          <a:p>
            <a:pPr marL="514350" indent="-514350">
              <a:buAutoNum type="arabicPeriod"/>
            </a:pPr>
            <a:endParaRPr lang="en-US" sz="2400" b="1" dirty="0" smtClean="0">
              <a:solidFill>
                <a:schemeClr val="tx1">
                  <a:lumMod val="65000"/>
                  <a:lumOff val="35000"/>
                </a:schemeClr>
              </a:solidFill>
              <a:latin typeface="Montserrat SemiBold" pitchFamily="2" charset="0"/>
            </a:endParaRPr>
          </a:p>
          <a:p>
            <a:pPr marL="514350" indent="-514350">
              <a:buAutoNum type="arabicPeriod"/>
            </a:pPr>
            <a:r>
              <a:rPr lang="en-US" sz="2400" b="1" dirty="0" smtClean="0">
                <a:solidFill>
                  <a:schemeClr val="tx1">
                    <a:lumMod val="65000"/>
                    <a:lumOff val="35000"/>
                  </a:schemeClr>
                </a:solidFill>
                <a:latin typeface="Montserrat SemiBold" pitchFamily="2" charset="0"/>
              </a:rPr>
              <a:t>General code efficiency</a:t>
            </a:r>
          </a:p>
          <a:p>
            <a:pPr marL="514350" indent="-514350">
              <a:buAutoNum type="arabicPeriod"/>
            </a:pPr>
            <a:endParaRPr lang="en-US" sz="2000" b="1" dirty="0" smtClean="0">
              <a:solidFill>
                <a:schemeClr val="tx1">
                  <a:lumMod val="65000"/>
                  <a:lumOff val="35000"/>
                </a:schemeClr>
              </a:solidFill>
              <a:latin typeface="Montserrat SemiBold" pitchFamily="2" charset="0"/>
            </a:endParaRPr>
          </a:p>
          <a:p>
            <a:pPr marL="514350" indent="-514350"/>
            <a:endParaRPr lang="en-US" sz="3400" b="1" dirty="0" smtClean="0">
              <a:solidFill>
                <a:schemeClr val="tx1">
                  <a:lumMod val="65000"/>
                  <a:lumOff val="35000"/>
                </a:schemeClr>
              </a:solidFill>
              <a:latin typeface="Montserrat SemiBold" pitchFamily="2" charset="0"/>
            </a:endParaRPr>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29</a:t>
            </a:fld>
            <a:endParaRPr kumimoji="0"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515202"/>
            <a:ext cx="1714512"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Index</a:t>
            </a:r>
            <a:endParaRPr lang="en-US" sz="1400" b="1" dirty="0">
              <a:solidFill>
                <a:schemeClr val="tx1">
                  <a:lumMod val="65000"/>
                  <a:lumOff val="35000"/>
                </a:schemeClr>
              </a:solidFill>
              <a:latin typeface="Montserrat ExtraBold" pitchFamily="2" charset="0"/>
            </a:endParaRPr>
          </a:p>
        </p:txBody>
      </p:sp>
      <p:sp>
        <p:nvSpPr>
          <p:cNvPr id="7" name="Rectangle 6"/>
          <p:cNvSpPr/>
          <p:nvPr/>
        </p:nvSpPr>
        <p:spPr>
          <a:xfrm>
            <a:off x="5143512" y="3309926"/>
            <a:ext cx="714380"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6" name="Rectangle 5"/>
          <p:cNvSpPr/>
          <p:nvPr/>
        </p:nvSpPr>
        <p:spPr>
          <a:xfrm>
            <a:off x="1142984" y="3309926"/>
            <a:ext cx="642942"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 name="Rectangle 7"/>
          <p:cNvSpPr/>
          <p:nvPr/>
        </p:nvSpPr>
        <p:spPr>
          <a:xfrm>
            <a:off x="1785927" y="3309926"/>
            <a:ext cx="3357585"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t>Acknowledgement</a:t>
            </a:r>
            <a:endParaRPr lang="en-US" sz="1400" b="1" dirty="0"/>
          </a:p>
        </p:txBody>
      </p:sp>
      <p:sp>
        <p:nvSpPr>
          <p:cNvPr id="10" name="Rectangle 9"/>
          <p:cNvSpPr/>
          <p:nvPr/>
        </p:nvSpPr>
        <p:spPr>
          <a:xfrm>
            <a:off x="1142984" y="4024307"/>
            <a:ext cx="635004"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1" name="Rectangle 10"/>
          <p:cNvSpPr/>
          <p:nvPr/>
        </p:nvSpPr>
        <p:spPr>
          <a:xfrm>
            <a:off x="5143512" y="4024306"/>
            <a:ext cx="714380"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12" name="Rectangle 11"/>
          <p:cNvSpPr/>
          <p:nvPr/>
        </p:nvSpPr>
        <p:spPr>
          <a:xfrm>
            <a:off x="1785926" y="4024307"/>
            <a:ext cx="3357586"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System Requirements</a:t>
            </a:r>
            <a:endParaRPr lang="en-US" sz="1400" dirty="0"/>
          </a:p>
        </p:txBody>
      </p:sp>
      <p:sp>
        <p:nvSpPr>
          <p:cNvPr id="14" name="Rectangle 13"/>
          <p:cNvSpPr/>
          <p:nvPr/>
        </p:nvSpPr>
        <p:spPr>
          <a:xfrm>
            <a:off x="1142984" y="4381497"/>
            <a:ext cx="635004"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15" name="Rectangle 14"/>
          <p:cNvSpPr/>
          <p:nvPr/>
        </p:nvSpPr>
        <p:spPr>
          <a:xfrm>
            <a:off x="5143512" y="4381496"/>
            <a:ext cx="714380"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16" name="Rectangle 15"/>
          <p:cNvSpPr/>
          <p:nvPr/>
        </p:nvSpPr>
        <p:spPr>
          <a:xfrm>
            <a:off x="1785926" y="4381497"/>
            <a:ext cx="3357586"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Flow Diagram</a:t>
            </a:r>
            <a:endParaRPr lang="en-US" sz="1400" dirty="0"/>
          </a:p>
        </p:txBody>
      </p:sp>
      <p:sp>
        <p:nvSpPr>
          <p:cNvPr id="18" name="Rectangle 17"/>
          <p:cNvSpPr/>
          <p:nvPr/>
        </p:nvSpPr>
        <p:spPr>
          <a:xfrm>
            <a:off x="1142984" y="5453067"/>
            <a:ext cx="635004"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19" name="Rectangle 18"/>
          <p:cNvSpPr/>
          <p:nvPr/>
        </p:nvSpPr>
        <p:spPr>
          <a:xfrm>
            <a:off x="5143512" y="5453066"/>
            <a:ext cx="714380"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12</a:t>
            </a:r>
            <a:endParaRPr lang="en-US" dirty="0"/>
          </a:p>
        </p:txBody>
      </p:sp>
      <p:sp>
        <p:nvSpPr>
          <p:cNvPr id="20" name="Rectangle 19"/>
          <p:cNvSpPr/>
          <p:nvPr/>
        </p:nvSpPr>
        <p:spPr>
          <a:xfrm>
            <a:off x="1785926" y="5453067"/>
            <a:ext cx="3357586"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Data Files</a:t>
            </a:r>
            <a:endParaRPr lang="en-US" sz="1400" dirty="0"/>
          </a:p>
        </p:txBody>
      </p:sp>
      <p:sp>
        <p:nvSpPr>
          <p:cNvPr id="22" name="Rectangle 21"/>
          <p:cNvSpPr/>
          <p:nvPr/>
        </p:nvSpPr>
        <p:spPr>
          <a:xfrm>
            <a:off x="5143512" y="4738686"/>
            <a:ext cx="714380"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8-10</a:t>
            </a:r>
            <a:endParaRPr lang="en-US" dirty="0"/>
          </a:p>
        </p:txBody>
      </p:sp>
      <p:sp>
        <p:nvSpPr>
          <p:cNvPr id="23" name="Rectangle 22"/>
          <p:cNvSpPr/>
          <p:nvPr/>
        </p:nvSpPr>
        <p:spPr>
          <a:xfrm>
            <a:off x="1785926" y="4738687"/>
            <a:ext cx="3357586"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System Design</a:t>
            </a:r>
            <a:endParaRPr lang="en-US" sz="2400" dirty="0"/>
          </a:p>
        </p:txBody>
      </p:sp>
      <p:sp>
        <p:nvSpPr>
          <p:cNvPr id="24" name="Rectangle 23"/>
          <p:cNvSpPr/>
          <p:nvPr/>
        </p:nvSpPr>
        <p:spPr>
          <a:xfrm>
            <a:off x="1142984" y="4738687"/>
            <a:ext cx="635004"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26" name="Rectangle 25"/>
          <p:cNvSpPr/>
          <p:nvPr/>
        </p:nvSpPr>
        <p:spPr>
          <a:xfrm>
            <a:off x="5143512" y="3667116"/>
            <a:ext cx="714380"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27" name="Rectangle 26"/>
          <p:cNvSpPr/>
          <p:nvPr/>
        </p:nvSpPr>
        <p:spPr>
          <a:xfrm>
            <a:off x="1785926" y="3667117"/>
            <a:ext cx="3357586"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Synopsis</a:t>
            </a:r>
            <a:endParaRPr lang="en-US" sz="1400" dirty="0"/>
          </a:p>
        </p:txBody>
      </p:sp>
      <p:sp>
        <p:nvSpPr>
          <p:cNvPr id="28" name="Rectangle 27"/>
          <p:cNvSpPr/>
          <p:nvPr/>
        </p:nvSpPr>
        <p:spPr>
          <a:xfrm>
            <a:off x="1142984" y="3667117"/>
            <a:ext cx="635004"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30" name="Rectangle 29"/>
          <p:cNvSpPr/>
          <p:nvPr/>
        </p:nvSpPr>
        <p:spPr>
          <a:xfrm>
            <a:off x="1142984" y="5095877"/>
            <a:ext cx="635004"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31" name="Rectangle 30"/>
          <p:cNvSpPr/>
          <p:nvPr/>
        </p:nvSpPr>
        <p:spPr>
          <a:xfrm>
            <a:off x="5143512" y="5095876"/>
            <a:ext cx="714380"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a:t>
            </a:r>
            <a:endParaRPr lang="en-US" dirty="0"/>
          </a:p>
        </p:txBody>
      </p:sp>
      <p:sp>
        <p:nvSpPr>
          <p:cNvPr id="32" name="Rectangle 31"/>
          <p:cNvSpPr/>
          <p:nvPr/>
        </p:nvSpPr>
        <p:spPr>
          <a:xfrm>
            <a:off x="1785926" y="5095877"/>
            <a:ext cx="3357586"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ER Diagram</a:t>
            </a:r>
            <a:endParaRPr lang="en-US" sz="2000" dirty="0"/>
          </a:p>
        </p:txBody>
      </p:sp>
      <p:sp>
        <p:nvSpPr>
          <p:cNvPr id="34" name="Rectangle 33"/>
          <p:cNvSpPr/>
          <p:nvPr/>
        </p:nvSpPr>
        <p:spPr>
          <a:xfrm>
            <a:off x="1142984" y="2809860"/>
            <a:ext cx="642942" cy="50006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mj-lt"/>
              </a:rPr>
              <a:t>Sl.</a:t>
            </a:r>
          </a:p>
          <a:p>
            <a:pPr algn="ctr"/>
            <a:r>
              <a:rPr lang="en-US" sz="1200" dirty="0" smtClean="0">
                <a:latin typeface="+mj-lt"/>
              </a:rPr>
              <a:t>No.</a:t>
            </a:r>
            <a:endParaRPr lang="en-US" sz="1200" dirty="0">
              <a:latin typeface="+mj-lt"/>
            </a:endParaRPr>
          </a:p>
        </p:txBody>
      </p:sp>
      <p:sp>
        <p:nvSpPr>
          <p:cNvPr id="35" name="Rectangle 34"/>
          <p:cNvSpPr/>
          <p:nvPr/>
        </p:nvSpPr>
        <p:spPr>
          <a:xfrm>
            <a:off x="5143512" y="2809860"/>
            <a:ext cx="714380" cy="50006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mj-lt"/>
              </a:rPr>
              <a:t>Page No.</a:t>
            </a:r>
            <a:endParaRPr lang="en-US" sz="1200" dirty="0">
              <a:latin typeface="+mj-lt"/>
            </a:endParaRPr>
          </a:p>
        </p:txBody>
      </p:sp>
      <p:sp>
        <p:nvSpPr>
          <p:cNvPr id="36" name="Rectangle 35"/>
          <p:cNvSpPr/>
          <p:nvPr/>
        </p:nvSpPr>
        <p:spPr>
          <a:xfrm>
            <a:off x="1785926" y="2809860"/>
            <a:ext cx="3357586" cy="50006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Title</a:t>
            </a:r>
            <a:endParaRPr lang="en-US" dirty="0">
              <a:latin typeface="+mj-lt"/>
            </a:endParaRPr>
          </a:p>
        </p:txBody>
      </p:sp>
      <p:sp>
        <p:nvSpPr>
          <p:cNvPr id="69" name="Rectangle 68"/>
          <p:cNvSpPr/>
          <p:nvPr/>
        </p:nvSpPr>
        <p:spPr>
          <a:xfrm>
            <a:off x="1142984" y="7596206"/>
            <a:ext cx="635004"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70" name="Rectangle 69"/>
          <p:cNvSpPr/>
          <p:nvPr/>
        </p:nvSpPr>
        <p:spPr>
          <a:xfrm>
            <a:off x="5143512" y="7596205"/>
            <a:ext cx="714380"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29</a:t>
            </a:r>
            <a:endParaRPr lang="en-US" dirty="0"/>
          </a:p>
        </p:txBody>
      </p:sp>
      <p:sp>
        <p:nvSpPr>
          <p:cNvPr id="71" name="Rectangle 70"/>
          <p:cNvSpPr/>
          <p:nvPr/>
        </p:nvSpPr>
        <p:spPr>
          <a:xfrm>
            <a:off x="1785926" y="7596206"/>
            <a:ext cx="3357586"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Scope for improvement</a:t>
            </a:r>
            <a:endParaRPr lang="en-US" sz="1400" dirty="0"/>
          </a:p>
        </p:txBody>
      </p:sp>
      <p:sp>
        <p:nvSpPr>
          <p:cNvPr id="72" name="Rectangle 71"/>
          <p:cNvSpPr/>
          <p:nvPr/>
        </p:nvSpPr>
        <p:spPr>
          <a:xfrm>
            <a:off x="1142984" y="5810257"/>
            <a:ext cx="635004" cy="142875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73" name="Rectangle 72"/>
          <p:cNvSpPr/>
          <p:nvPr/>
        </p:nvSpPr>
        <p:spPr>
          <a:xfrm>
            <a:off x="5143512" y="5810256"/>
            <a:ext cx="714380" cy="142876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t>13-25</a:t>
            </a:r>
          </a:p>
          <a:p>
            <a:pPr algn="ctr"/>
            <a:r>
              <a:rPr lang="en-US" sz="1050" dirty="0" smtClean="0"/>
              <a:t>13</a:t>
            </a:r>
          </a:p>
          <a:p>
            <a:pPr algn="ctr"/>
            <a:r>
              <a:rPr lang="en-US" sz="1050" dirty="0" smtClean="0"/>
              <a:t>14</a:t>
            </a:r>
          </a:p>
          <a:p>
            <a:pPr algn="ctr"/>
            <a:r>
              <a:rPr lang="en-US" sz="1050" dirty="0" smtClean="0"/>
              <a:t>15</a:t>
            </a:r>
          </a:p>
          <a:p>
            <a:pPr algn="ctr"/>
            <a:r>
              <a:rPr lang="en-US" sz="1050" dirty="0" smtClean="0"/>
              <a:t>16-17</a:t>
            </a:r>
          </a:p>
          <a:p>
            <a:pPr algn="ctr"/>
            <a:r>
              <a:rPr lang="en-US" sz="1050" dirty="0" smtClean="0"/>
              <a:t>18-20</a:t>
            </a:r>
          </a:p>
          <a:p>
            <a:pPr algn="ctr"/>
            <a:r>
              <a:rPr lang="en-US" sz="1050" dirty="0" smtClean="0"/>
              <a:t>21-23</a:t>
            </a:r>
          </a:p>
          <a:p>
            <a:pPr algn="ctr"/>
            <a:r>
              <a:rPr lang="en-US" sz="1050" dirty="0" smtClean="0"/>
              <a:t>23-25</a:t>
            </a:r>
            <a:endParaRPr lang="en-US" sz="950" dirty="0" smtClean="0"/>
          </a:p>
          <a:p>
            <a:pPr algn="ctr"/>
            <a:endParaRPr lang="en-US" sz="1200" dirty="0"/>
          </a:p>
        </p:txBody>
      </p:sp>
      <p:sp>
        <p:nvSpPr>
          <p:cNvPr id="74" name="Rectangle 73"/>
          <p:cNvSpPr/>
          <p:nvPr/>
        </p:nvSpPr>
        <p:spPr>
          <a:xfrm>
            <a:off x="1785926" y="5810257"/>
            <a:ext cx="3357586" cy="142875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Source Code</a:t>
            </a:r>
          </a:p>
          <a:p>
            <a:r>
              <a:rPr lang="en-US" sz="1400" dirty="0" smtClean="0"/>
              <a:t>       </a:t>
            </a:r>
            <a:r>
              <a:rPr lang="en-US" sz="1000" dirty="0" smtClean="0">
                <a:latin typeface="Montserrat Medium" pitchFamily="2" charset="0"/>
              </a:rPr>
              <a:t>&gt;create()</a:t>
            </a:r>
          </a:p>
          <a:p>
            <a:r>
              <a:rPr lang="en-US" sz="1000" dirty="0" smtClean="0">
                <a:latin typeface="Montserrat Medium" pitchFamily="2" charset="0"/>
              </a:rPr>
              <a:t>          &gt;login()</a:t>
            </a:r>
          </a:p>
          <a:p>
            <a:r>
              <a:rPr lang="en-US" sz="1000" dirty="0" smtClean="0">
                <a:latin typeface="Montserrat Medium" pitchFamily="2" charset="0"/>
              </a:rPr>
              <a:t>          &gt;moderator(), details()</a:t>
            </a:r>
          </a:p>
          <a:p>
            <a:r>
              <a:rPr lang="en-US" sz="1000" dirty="0" smtClean="0">
                <a:latin typeface="Montserrat Medium" pitchFamily="2" charset="0"/>
              </a:rPr>
              <a:t>          &gt;loans()</a:t>
            </a:r>
          </a:p>
          <a:p>
            <a:r>
              <a:rPr lang="en-US" sz="1000" dirty="0" smtClean="0">
                <a:latin typeface="Montserrat Medium" pitchFamily="2" charset="0"/>
              </a:rPr>
              <a:t>          &gt;savings()</a:t>
            </a:r>
          </a:p>
          <a:p>
            <a:r>
              <a:rPr lang="en-US" sz="1000" dirty="0" smtClean="0">
                <a:latin typeface="Montserrat Medium" pitchFamily="2" charset="0"/>
              </a:rPr>
              <a:t>          &gt;current()</a:t>
            </a:r>
          </a:p>
          <a:p>
            <a:r>
              <a:rPr lang="en-US" sz="1000" dirty="0" smtClean="0">
                <a:latin typeface="Montserrat Medium" pitchFamily="2" charset="0"/>
              </a:rPr>
              <a:t>          &gt;fixed()</a:t>
            </a:r>
            <a:endParaRPr lang="en-US" sz="1000" dirty="0">
              <a:latin typeface="Montserrat Medium" pitchFamily="2" charset="0"/>
            </a:endParaRPr>
          </a:p>
        </p:txBody>
      </p:sp>
      <p:sp>
        <p:nvSpPr>
          <p:cNvPr id="75" name="Rectangle 74"/>
          <p:cNvSpPr/>
          <p:nvPr/>
        </p:nvSpPr>
        <p:spPr>
          <a:xfrm>
            <a:off x="1142984" y="7239016"/>
            <a:ext cx="635004"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9</a:t>
            </a:r>
            <a:endParaRPr lang="en-US" dirty="0"/>
          </a:p>
        </p:txBody>
      </p:sp>
      <p:sp>
        <p:nvSpPr>
          <p:cNvPr id="76" name="Rectangle 75"/>
          <p:cNvSpPr/>
          <p:nvPr/>
        </p:nvSpPr>
        <p:spPr>
          <a:xfrm>
            <a:off x="5143512" y="7239015"/>
            <a:ext cx="714380"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26-28</a:t>
            </a:r>
            <a:endParaRPr lang="en-US" sz="1400" dirty="0"/>
          </a:p>
        </p:txBody>
      </p:sp>
      <p:sp>
        <p:nvSpPr>
          <p:cNvPr id="77" name="Rectangle 76"/>
          <p:cNvSpPr/>
          <p:nvPr/>
        </p:nvSpPr>
        <p:spPr>
          <a:xfrm>
            <a:off x="1785926" y="7239016"/>
            <a:ext cx="3357586"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Output Screenshots</a:t>
            </a:r>
            <a:endParaRPr lang="en-US" sz="1400" dirty="0"/>
          </a:p>
        </p:txBody>
      </p:sp>
      <p:sp>
        <p:nvSpPr>
          <p:cNvPr id="79" name="Rectangle 78"/>
          <p:cNvSpPr/>
          <p:nvPr/>
        </p:nvSpPr>
        <p:spPr>
          <a:xfrm>
            <a:off x="5143512" y="7953395"/>
            <a:ext cx="714380"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30</a:t>
            </a:r>
            <a:endParaRPr lang="en-US" dirty="0"/>
          </a:p>
        </p:txBody>
      </p:sp>
      <p:sp>
        <p:nvSpPr>
          <p:cNvPr id="78" name="Rectangle 77"/>
          <p:cNvSpPr/>
          <p:nvPr/>
        </p:nvSpPr>
        <p:spPr>
          <a:xfrm>
            <a:off x="1142984" y="7953396"/>
            <a:ext cx="642942"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a:t>
            </a:r>
            <a:endParaRPr lang="en-US" dirty="0"/>
          </a:p>
        </p:txBody>
      </p:sp>
      <p:sp>
        <p:nvSpPr>
          <p:cNvPr id="80" name="Rectangle 79"/>
          <p:cNvSpPr/>
          <p:nvPr/>
        </p:nvSpPr>
        <p:spPr>
          <a:xfrm>
            <a:off x="1785927" y="7953396"/>
            <a:ext cx="3357585" cy="357189"/>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Bibliography</a:t>
            </a:r>
            <a:endParaRPr lang="en-US" sz="1400" dirty="0"/>
          </a:p>
        </p:txBody>
      </p:sp>
      <p:sp>
        <p:nvSpPr>
          <p:cNvPr id="43" name="Slide Number Placeholder 42"/>
          <p:cNvSpPr>
            <a:spLocks noGrp="1"/>
          </p:cNvSpPr>
          <p:nvPr>
            <p:ph type="sldNum" sz="quarter" idx="12"/>
          </p:nvPr>
        </p:nvSpPr>
        <p:spPr/>
        <p:txBody>
          <a:bodyPr/>
          <a:lstStyle/>
          <a:p>
            <a:fld id="{96652B35-718D-4E28-AFEB-B694A3B357E8}" type="slidenum">
              <a:rPr kumimoji="0" lang="en-US" smtClean="0"/>
              <a:pPr/>
              <a:t>3</a:t>
            </a:fld>
            <a:endParaRPr kumimoji="0"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515202"/>
            <a:ext cx="3714776"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Bibliography</a:t>
            </a:r>
          </a:p>
        </p:txBody>
      </p:sp>
      <p:sp>
        <p:nvSpPr>
          <p:cNvPr id="6" name="TextBox 5"/>
          <p:cNvSpPr txBox="1"/>
          <p:nvPr/>
        </p:nvSpPr>
        <p:spPr>
          <a:xfrm>
            <a:off x="1142984" y="2381233"/>
            <a:ext cx="4714908" cy="6217087"/>
          </a:xfrm>
          <a:prstGeom prst="rect">
            <a:avLst/>
          </a:prstGeom>
          <a:noFill/>
        </p:spPr>
        <p:txBody>
          <a:bodyPr wrap="square" rtlCol="0">
            <a:spAutoFit/>
          </a:bodyPr>
          <a:lstStyle/>
          <a:p>
            <a:pPr marL="514350" indent="-514350">
              <a:buFont typeface="+mj-lt"/>
              <a:buAutoNum type="arabicPeriod"/>
            </a:pPr>
            <a:r>
              <a:rPr lang="en-US" sz="2000" b="1" dirty="0" smtClean="0">
                <a:solidFill>
                  <a:schemeClr val="tx1">
                    <a:lumMod val="65000"/>
                    <a:lumOff val="35000"/>
                  </a:schemeClr>
                </a:solidFill>
                <a:latin typeface="Montserrat SemiBold" pitchFamily="2" charset="0"/>
              </a:rPr>
              <a:t>Computer Science with Python For Class 12 By Sumita Aurora</a:t>
            </a:r>
          </a:p>
          <a:p>
            <a:pPr marL="514350" indent="-514350">
              <a:buFont typeface="+mj-lt"/>
              <a:buAutoNum type="arabicPeriod"/>
            </a:pPr>
            <a:endParaRPr lang="en-US" sz="2000" b="1" dirty="0" smtClean="0">
              <a:solidFill>
                <a:schemeClr val="tx1">
                  <a:lumMod val="65000"/>
                  <a:lumOff val="35000"/>
                </a:schemeClr>
              </a:solidFill>
              <a:latin typeface="Montserrat SemiBold" pitchFamily="2" charset="0"/>
            </a:endParaRPr>
          </a:p>
          <a:p>
            <a:pPr marL="514350" indent="-514350">
              <a:buFont typeface="+mj-lt"/>
              <a:buAutoNum type="arabicPeriod"/>
            </a:pPr>
            <a:r>
              <a:rPr lang="en-US" sz="2000" b="1" dirty="0" smtClean="0">
                <a:solidFill>
                  <a:schemeClr val="tx1">
                    <a:lumMod val="65000"/>
                    <a:lumOff val="35000"/>
                  </a:schemeClr>
                </a:solidFill>
                <a:latin typeface="Montserrat SemiBold" pitchFamily="2" charset="0"/>
              </a:rPr>
              <a:t>Computer Science with Python For Class 11 By </a:t>
            </a:r>
            <a:r>
              <a:rPr lang="en-US" sz="2000" b="1" dirty="0" err="1" smtClean="0">
                <a:solidFill>
                  <a:schemeClr val="tx1">
                    <a:lumMod val="65000"/>
                    <a:lumOff val="35000"/>
                  </a:schemeClr>
                </a:solidFill>
                <a:latin typeface="Montserrat SemiBold" pitchFamily="2" charset="0"/>
              </a:rPr>
              <a:t>Sumita</a:t>
            </a:r>
            <a:r>
              <a:rPr lang="en-US" sz="2000" b="1" dirty="0" smtClean="0">
                <a:solidFill>
                  <a:schemeClr val="tx1">
                    <a:lumMod val="65000"/>
                    <a:lumOff val="35000"/>
                  </a:schemeClr>
                </a:solidFill>
                <a:latin typeface="Montserrat SemiBold" pitchFamily="2" charset="0"/>
              </a:rPr>
              <a:t> Aurora</a:t>
            </a:r>
          </a:p>
          <a:p>
            <a:pPr marL="514350" indent="-514350">
              <a:buFont typeface="+mj-lt"/>
              <a:buAutoNum type="arabicPeriod"/>
            </a:pPr>
            <a:endParaRPr lang="en-US" sz="2000" b="1" dirty="0" smtClean="0">
              <a:solidFill>
                <a:schemeClr val="tx1">
                  <a:lumMod val="65000"/>
                  <a:lumOff val="35000"/>
                </a:schemeClr>
              </a:solidFill>
              <a:latin typeface="Montserrat SemiBold" pitchFamily="2" charset="0"/>
            </a:endParaRPr>
          </a:p>
          <a:p>
            <a:pPr marL="514350" indent="-514350">
              <a:buFont typeface="+mj-lt"/>
              <a:buAutoNum type="arabicPeriod"/>
            </a:pPr>
            <a:r>
              <a:rPr lang="en-US" sz="2000" b="1" dirty="0" smtClean="0">
                <a:solidFill>
                  <a:schemeClr val="tx1">
                    <a:lumMod val="65000"/>
                    <a:lumOff val="35000"/>
                  </a:schemeClr>
                </a:solidFill>
                <a:latin typeface="Montserrat SemiBold" pitchFamily="2" charset="0"/>
              </a:rPr>
              <a:t>https://Geeksforgeeks.com</a:t>
            </a:r>
          </a:p>
          <a:p>
            <a:pPr marL="514350" indent="-514350">
              <a:buFont typeface="+mj-lt"/>
              <a:buAutoNum type="arabicPeriod"/>
            </a:pPr>
            <a:endParaRPr lang="en-US" sz="2400" b="1" dirty="0" smtClean="0">
              <a:solidFill>
                <a:schemeClr val="tx1">
                  <a:lumMod val="65000"/>
                  <a:lumOff val="35000"/>
                </a:schemeClr>
              </a:solidFill>
              <a:latin typeface="Montserrat SemiBold" pitchFamily="2" charset="0"/>
            </a:endParaRPr>
          </a:p>
          <a:p>
            <a:pPr marL="514350" indent="-514350">
              <a:buFont typeface="+mj-lt"/>
              <a:buAutoNum type="arabicPeriod"/>
            </a:pPr>
            <a:r>
              <a:rPr lang="en-US" sz="2000" b="1" dirty="0" smtClean="0">
                <a:solidFill>
                  <a:schemeClr val="tx1">
                    <a:lumMod val="65000"/>
                    <a:lumOff val="35000"/>
                  </a:schemeClr>
                </a:solidFill>
                <a:latin typeface="Montserrat SemiBold" pitchFamily="2" charset="0"/>
              </a:rPr>
              <a:t>https://millennialmoneyman.com/how-interest-works/</a:t>
            </a:r>
          </a:p>
          <a:p>
            <a:pPr marL="514350" indent="-514350">
              <a:buFont typeface="+mj-lt"/>
              <a:buAutoNum type="arabicPeriod"/>
            </a:pPr>
            <a:endParaRPr lang="en-US" sz="2000" b="1" dirty="0" smtClean="0">
              <a:solidFill>
                <a:schemeClr val="tx1">
                  <a:lumMod val="65000"/>
                  <a:lumOff val="35000"/>
                </a:schemeClr>
              </a:solidFill>
              <a:latin typeface="Montserrat SemiBold" pitchFamily="2" charset="0"/>
            </a:endParaRPr>
          </a:p>
          <a:p>
            <a:pPr marL="514350" indent="-514350">
              <a:buFont typeface="+mj-lt"/>
              <a:buAutoNum type="arabicPeriod"/>
            </a:pPr>
            <a:r>
              <a:rPr lang="en-US" sz="2000" b="1" dirty="0" smtClean="0">
                <a:solidFill>
                  <a:schemeClr val="tx1">
                    <a:lumMod val="65000"/>
                    <a:lumOff val="35000"/>
                  </a:schemeClr>
                </a:solidFill>
                <a:latin typeface="Montserrat SemiBold" pitchFamily="2" charset="0"/>
              </a:rPr>
              <a:t>https://www.hdfcbank.com/personal/resources/learning-centre/</a:t>
            </a:r>
          </a:p>
          <a:p>
            <a:pPr marL="514350" indent="-514350"/>
            <a:endParaRPr lang="en-US" sz="2000" b="1" dirty="0" smtClean="0">
              <a:solidFill>
                <a:schemeClr val="tx1">
                  <a:lumMod val="65000"/>
                  <a:lumOff val="35000"/>
                </a:schemeClr>
              </a:solidFill>
              <a:latin typeface="Montserrat SemiBold" pitchFamily="2" charset="0"/>
            </a:endParaRPr>
          </a:p>
          <a:p>
            <a:pPr marL="514350" indent="-514350"/>
            <a:r>
              <a:rPr lang="en-US" sz="2000" b="1" dirty="0" smtClean="0">
                <a:solidFill>
                  <a:schemeClr val="tx1">
                    <a:lumMod val="65000"/>
                    <a:lumOff val="35000"/>
                  </a:schemeClr>
                </a:solidFill>
                <a:latin typeface="Montserrat SemiBold" pitchFamily="2" charset="0"/>
              </a:rPr>
              <a:t> </a:t>
            </a:r>
          </a:p>
          <a:p>
            <a:pPr marL="514350" indent="-514350"/>
            <a:endParaRPr lang="en-US" sz="3400" b="1" dirty="0" smtClean="0">
              <a:solidFill>
                <a:schemeClr val="tx1">
                  <a:lumMod val="65000"/>
                  <a:lumOff val="35000"/>
                </a:schemeClr>
              </a:solidFill>
              <a:latin typeface="Montserrat SemiBold" pitchFamily="2" charset="0"/>
            </a:endParaRP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30</a:t>
            </a:fld>
            <a:endParaRPr kumimoji="0"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42984" y="576758"/>
            <a:ext cx="4357718" cy="58477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3200" b="1" dirty="0" smtClean="0">
                <a:solidFill>
                  <a:schemeClr val="tx1">
                    <a:lumMod val="65000"/>
                    <a:lumOff val="35000"/>
                  </a:schemeClr>
                </a:solidFill>
                <a:latin typeface="Montserrat ExtraBold" pitchFamily="2" charset="0"/>
              </a:rPr>
              <a:t>Acknowledgement</a:t>
            </a:r>
            <a:endParaRPr lang="en-US" sz="3200" b="1" dirty="0">
              <a:solidFill>
                <a:schemeClr val="tx1">
                  <a:lumMod val="65000"/>
                  <a:lumOff val="35000"/>
                </a:schemeClr>
              </a:solidFill>
              <a:latin typeface="Montserrat ExtraBold" pitchFamily="2" charset="0"/>
            </a:endParaRPr>
          </a:p>
        </p:txBody>
      </p:sp>
      <p:sp>
        <p:nvSpPr>
          <p:cNvPr id="6" name="TextBox 5"/>
          <p:cNvSpPr txBox="1"/>
          <p:nvPr/>
        </p:nvSpPr>
        <p:spPr>
          <a:xfrm>
            <a:off x="1142984" y="2256141"/>
            <a:ext cx="4786346" cy="6817251"/>
          </a:xfrm>
          <a:prstGeom prst="rect">
            <a:avLst/>
          </a:prstGeom>
          <a:noFill/>
        </p:spPr>
        <p:txBody>
          <a:bodyPr wrap="square" rtlCol="0">
            <a:spAutoFit/>
          </a:bodyPr>
          <a:lstStyle/>
          <a:p>
            <a:r>
              <a:rPr lang="en-US" sz="1500" b="1" dirty="0" smtClean="0">
                <a:solidFill>
                  <a:schemeClr val="tx1">
                    <a:lumMod val="75000"/>
                    <a:lumOff val="25000"/>
                  </a:schemeClr>
                </a:solidFill>
                <a:ea typeface="Noto Serif" pitchFamily="18" charset="0"/>
                <a:cs typeface="Noto Serif" pitchFamily="18" charset="0"/>
              </a:rPr>
              <a:t>The success of a project depends on the persistent efforts of the individuals projecting it, and the sustained support received from a few others who are equally responsible for their precious appreciation of such endeavors.</a:t>
            </a:r>
          </a:p>
          <a:p>
            <a:endParaRPr lang="en-US" sz="1500" b="1" dirty="0" smtClean="0">
              <a:solidFill>
                <a:schemeClr val="tx1">
                  <a:lumMod val="75000"/>
                  <a:lumOff val="25000"/>
                </a:schemeClr>
              </a:solidFill>
              <a:ea typeface="Noto Serif" pitchFamily="18" charset="0"/>
              <a:cs typeface="Noto Serif" pitchFamily="18" charset="0"/>
            </a:endParaRPr>
          </a:p>
          <a:p>
            <a:r>
              <a:rPr lang="en-US" sz="1500" b="1" dirty="0" smtClean="0">
                <a:solidFill>
                  <a:schemeClr val="tx1">
                    <a:lumMod val="75000"/>
                    <a:lumOff val="25000"/>
                  </a:schemeClr>
                </a:solidFill>
                <a:ea typeface="Noto Serif" pitchFamily="18" charset="0"/>
                <a:cs typeface="Noto Serif" pitchFamily="18" charset="0"/>
              </a:rPr>
              <a:t>Our strength is all due to my honorable Principal, Mrs. Pushkala Parasuraman who has been an unending source of inspiration and support towards finishing this project.</a:t>
            </a:r>
          </a:p>
          <a:p>
            <a:endParaRPr lang="en-US" sz="1500" b="1" dirty="0" smtClean="0">
              <a:solidFill>
                <a:schemeClr val="tx1">
                  <a:lumMod val="75000"/>
                  <a:lumOff val="25000"/>
                </a:schemeClr>
              </a:solidFill>
              <a:ea typeface="Noto Serif" pitchFamily="18" charset="0"/>
              <a:cs typeface="Noto Serif" pitchFamily="18" charset="0"/>
            </a:endParaRPr>
          </a:p>
          <a:p>
            <a:r>
              <a:rPr lang="en-US" sz="1500" b="1" dirty="0" smtClean="0">
                <a:solidFill>
                  <a:schemeClr val="tx1">
                    <a:lumMod val="75000"/>
                    <a:lumOff val="25000"/>
                  </a:schemeClr>
                </a:solidFill>
                <a:ea typeface="Noto Serif" pitchFamily="18" charset="0"/>
                <a:cs typeface="Noto Serif" pitchFamily="18" charset="0"/>
              </a:rPr>
              <a:t>We would like to express our deepest sense of gratitude to our computer teachers, </a:t>
            </a:r>
          </a:p>
          <a:p>
            <a:r>
              <a:rPr lang="en-US" sz="1500" b="1" dirty="0" smtClean="0">
                <a:solidFill>
                  <a:schemeClr val="tx1">
                    <a:lumMod val="75000"/>
                    <a:lumOff val="25000"/>
                  </a:schemeClr>
                </a:solidFill>
                <a:ea typeface="Noto Serif" pitchFamily="18" charset="0"/>
                <a:cs typeface="Noto Serif" pitchFamily="18" charset="0"/>
              </a:rPr>
              <a:t>Mrs. Pavani Kanukollu and Mrs. Smitha Ravindran without whom we could not have completed this project.</a:t>
            </a:r>
          </a:p>
          <a:p>
            <a:endParaRPr lang="en-US" sz="1500" b="1" dirty="0" smtClean="0">
              <a:solidFill>
                <a:schemeClr val="tx1">
                  <a:lumMod val="75000"/>
                  <a:lumOff val="25000"/>
                </a:schemeClr>
              </a:solidFill>
              <a:ea typeface="Noto Serif" pitchFamily="18" charset="0"/>
              <a:cs typeface="Noto Serif" pitchFamily="18" charset="0"/>
            </a:endParaRPr>
          </a:p>
          <a:p>
            <a:r>
              <a:rPr lang="en-US" sz="1500" b="1" dirty="0" smtClean="0">
                <a:solidFill>
                  <a:schemeClr val="tx1">
                    <a:lumMod val="75000"/>
                    <a:lumOff val="25000"/>
                  </a:schemeClr>
                </a:solidFill>
                <a:ea typeface="Noto Serif" pitchFamily="18" charset="0"/>
                <a:cs typeface="Noto Serif" pitchFamily="18" charset="0"/>
              </a:rPr>
              <a:t>We would also like to thank all our friends who have helped create such a project.</a:t>
            </a:r>
          </a:p>
          <a:p>
            <a:endParaRPr lang="en-US" sz="1500" b="1" dirty="0" smtClean="0">
              <a:solidFill>
                <a:schemeClr val="tx1">
                  <a:lumMod val="75000"/>
                  <a:lumOff val="25000"/>
                </a:schemeClr>
              </a:solidFill>
              <a:ea typeface="Noto Serif" pitchFamily="18" charset="0"/>
              <a:cs typeface="Noto Serif" pitchFamily="18" charset="0"/>
            </a:endParaRPr>
          </a:p>
          <a:p>
            <a:r>
              <a:rPr lang="en-US" sz="1500" b="1" dirty="0" smtClean="0">
                <a:solidFill>
                  <a:schemeClr val="tx1">
                    <a:lumMod val="75000"/>
                    <a:lumOff val="25000"/>
                  </a:schemeClr>
                </a:solidFill>
                <a:ea typeface="Noto Serif" pitchFamily="18" charset="0"/>
                <a:cs typeface="Noto Serif" pitchFamily="18" charset="0"/>
              </a:rPr>
              <a:t>Our gratitude is extended to our parents, who have been a constant source of encouragement and support in the success of this project.</a:t>
            </a:r>
          </a:p>
          <a:p>
            <a:endParaRPr lang="en-US" sz="1500" b="1" dirty="0" smtClean="0">
              <a:solidFill>
                <a:schemeClr val="tx1">
                  <a:lumMod val="75000"/>
                  <a:lumOff val="25000"/>
                </a:schemeClr>
              </a:solidFill>
              <a:ea typeface="Noto Serif" pitchFamily="18" charset="0"/>
              <a:cs typeface="Noto Serif" pitchFamily="18" charset="0"/>
            </a:endParaRPr>
          </a:p>
          <a:p>
            <a:r>
              <a:rPr lang="en-US" sz="1500" b="1" dirty="0" smtClean="0">
                <a:solidFill>
                  <a:schemeClr val="tx1">
                    <a:lumMod val="75000"/>
                    <a:lumOff val="25000"/>
                  </a:schemeClr>
                </a:solidFill>
                <a:ea typeface="Noto Serif" pitchFamily="18" charset="0"/>
                <a:cs typeface="Noto Serif" pitchFamily="18" charset="0"/>
              </a:rPr>
              <a:t>Last but not least, we would like to thank Almighty for enlightening, strengthening, and guiding us in the completion of this project.</a:t>
            </a:r>
          </a:p>
          <a:p>
            <a:endParaRPr lang="en-US" sz="1600" dirty="0" smtClean="0">
              <a:solidFill>
                <a:schemeClr val="tx1">
                  <a:lumMod val="65000"/>
                  <a:lumOff val="35000"/>
                </a:schemeClr>
              </a:solidFill>
              <a:latin typeface="Noto Serif" pitchFamily="18" charset="0"/>
              <a:ea typeface="Noto Serif" pitchFamily="18" charset="0"/>
              <a:cs typeface="Noto Serif" pitchFamily="18" charset="0"/>
            </a:endParaRP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4</a:t>
            </a:fld>
            <a:endParaRPr kumimoji="0"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515202"/>
            <a:ext cx="2643206"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Synopsis</a:t>
            </a:r>
          </a:p>
        </p:txBody>
      </p:sp>
      <p:sp>
        <p:nvSpPr>
          <p:cNvPr id="5" name="TextBox 4"/>
          <p:cNvSpPr txBox="1"/>
          <p:nvPr/>
        </p:nvSpPr>
        <p:spPr>
          <a:xfrm>
            <a:off x="1142984" y="2220987"/>
            <a:ext cx="4929222" cy="5909310"/>
          </a:xfrm>
          <a:prstGeom prst="rect">
            <a:avLst/>
          </a:prstGeom>
          <a:noFill/>
        </p:spPr>
        <p:txBody>
          <a:bodyPr wrap="square" rtlCol="0">
            <a:spAutoFit/>
          </a:bodyPr>
          <a:lstStyle/>
          <a:p>
            <a:r>
              <a:rPr lang="en-US" b="1" dirty="0" smtClean="0">
                <a:solidFill>
                  <a:schemeClr val="tx1">
                    <a:lumMod val="75000"/>
                    <a:lumOff val="25000"/>
                  </a:schemeClr>
                </a:solidFill>
                <a:cs typeface="Times New Roman" pitchFamily="18" charset="0"/>
              </a:rPr>
              <a:t>Our aim for this project was to create a solution for bank employees and customers to manage bank accounts seamlessly with an easy-to-use and minimal interface that can be manipulated by even those with the most basic knowledge of computers.</a:t>
            </a:r>
          </a:p>
          <a:p>
            <a:endParaRPr lang="en-US" b="1" dirty="0" smtClean="0">
              <a:solidFill>
                <a:schemeClr val="tx1">
                  <a:lumMod val="75000"/>
                  <a:lumOff val="25000"/>
                </a:schemeClr>
              </a:solidFill>
              <a:cs typeface="Times New Roman" pitchFamily="18" charset="0"/>
            </a:endParaRPr>
          </a:p>
          <a:p>
            <a:r>
              <a:rPr lang="en-US" b="1" dirty="0" smtClean="0">
                <a:solidFill>
                  <a:schemeClr val="tx1">
                    <a:lumMod val="75000"/>
                    <a:lumOff val="25000"/>
                  </a:schemeClr>
                </a:solidFill>
                <a:cs typeface="Times New Roman" pitchFamily="18" charset="0"/>
              </a:rPr>
              <a:t>Our platform is modular, highly customizable, and user-friendly. We're also using Python!, talk about using modern technologies! </a:t>
            </a:r>
          </a:p>
          <a:p>
            <a:endParaRPr lang="en-US" b="1" dirty="0" smtClean="0">
              <a:solidFill>
                <a:schemeClr val="tx1">
                  <a:lumMod val="75000"/>
                  <a:lumOff val="25000"/>
                </a:schemeClr>
              </a:solidFill>
              <a:cs typeface="Times New Roman" pitchFamily="18" charset="0"/>
            </a:endParaRPr>
          </a:p>
          <a:p>
            <a:r>
              <a:rPr lang="en-US" b="1" dirty="0" smtClean="0">
                <a:solidFill>
                  <a:schemeClr val="tx1">
                    <a:lumMod val="75000"/>
                    <a:lumOff val="25000"/>
                  </a:schemeClr>
                </a:solidFill>
                <a:cs typeface="Times New Roman" pitchFamily="18" charset="0"/>
              </a:rPr>
              <a:t>There are hundreds of local banks in India right now, and this number is expected to keep growing. With our solution, we can help thousands of them to get up and running, using our platform as a base.</a:t>
            </a:r>
          </a:p>
          <a:p>
            <a:endParaRPr lang="en-US" b="1" dirty="0" smtClean="0">
              <a:solidFill>
                <a:schemeClr val="tx1">
                  <a:lumMod val="75000"/>
                  <a:lumOff val="25000"/>
                </a:schemeClr>
              </a:solidFill>
              <a:cs typeface="Times New Roman" pitchFamily="18" charset="0"/>
            </a:endParaRPr>
          </a:p>
          <a:p>
            <a:r>
              <a:rPr lang="en-US" b="1" dirty="0" smtClean="0">
                <a:solidFill>
                  <a:schemeClr val="tx1">
                    <a:lumMod val="75000"/>
                    <a:lumOff val="25000"/>
                  </a:schemeClr>
                </a:solidFill>
                <a:cs typeface="Times New Roman" pitchFamily="18" charset="0"/>
              </a:rPr>
              <a:t>Happy banking!</a:t>
            </a:r>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5</a:t>
            </a:fld>
            <a:endParaRPr kumimoji="0"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392092"/>
            <a:ext cx="2928958" cy="95410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2800" b="1" dirty="0" smtClean="0">
                <a:solidFill>
                  <a:schemeClr val="tx1">
                    <a:lumMod val="65000"/>
                    <a:lumOff val="35000"/>
                  </a:schemeClr>
                </a:solidFill>
                <a:latin typeface="Montserrat ExtraBold" pitchFamily="2" charset="0"/>
              </a:rPr>
              <a:t>System Requirements</a:t>
            </a:r>
            <a:endParaRPr lang="en-US" sz="1050" b="1" dirty="0">
              <a:solidFill>
                <a:schemeClr val="tx1">
                  <a:lumMod val="65000"/>
                  <a:lumOff val="35000"/>
                </a:schemeClr>
              </a:solidFill>
              <a:latin typeface="Montserrat ExtraBold" pitchFamily="2" charset="0"/>
            </a:endParaRPr>
          </a:p>
        </p:txBody>
      </p:sp>
      <p:sp>
        <p:nvSpPr>
          <p:cNvPr id="5" name="TextBox 4"/>
          <p:cNvSpPr txBox="1"/>
          <p:nvPr/>
        </p:nvSpPr>
        <p:spPr>
          <a:xfrm>
            <a:off x="1142984" y="2381232"/>
            <a:ext cx="4000528" cy="5578450"/>
          </a:xfrm>
          <a:prstGeom prst="rect">
            <a:avLst/>
          </a:prstGeom>
          <a:noFill/>
        </p:spPr>
        <p:txBody>
          <a:bodyPr wrap="square" rtlCol="0">
            <a:spAutoFit/>
          </a:bodyPr>
          <a:lstStyle/>
          <a:p>
            <a:r>
              <a:rPr lang="en-US" sz="2600" b="1" dirty="0" smtClean="0">
                <a:solidFill>
                  <a:schemeClr val="tx1">
                    <a:lumMod val="75000"/>
                    <a:lumOff val="25000"/>
                  </a:schemeClr>
                </a:solidFill>
                <a:latin typeface="Montserrat ExtraBold" pitchFamily="2" charset="0"/>
              </a:rPr>
              <a:t>Hardware </a:t>
            </a:r>
          </a:p>
          <a:p>
            <a:endParaRPr lang="en-US" sz="2200" b="1" dirty="0" smtClean="0">
              <a:solidFill>
                <a:schemeClr val="tx1">
                  <a:lumMod val="75000"/>
                  <a:lumOff val="25000"/>
                </a:schemeClr>
              </a:solidFill>
              <a:latin typeface="Montserrat ExtraBold" pitchFamily="2" charset="0"/>
            </a:endParaRPr>
          </a:p>
          <a:p>
            <a:pPr>
              <a:buFont typeface="Arial" pitchFamily="34" charset="0"/>
              <a:buChar char="•"/>
            </a:pPr>
            <a:r>
              <a:rPr lang="en-US" sz="2200" b="1" dirty="0" smtClean="0">
                <a:solidFill>
                  <a:schemeClr val="tx1">
                    <a:lumMod val="75000"/>
                    <a:lumOff val="25000"/>
                  </a:schemeClr>
                </a:solidFill>
                <a:latin typeface="Montserrat SemiBold" pitchFamily="2" charset="0"/>
              </a:rPr>
              <a:t> Any x86 compatible   CPU from the last 15 years.</a:t>
            </a:r>
          </a:p>
          <a:p>
            <a:pPr>
              <a:buFont typeface="Arial" pitchFamily="34" charset="0"/>
              <a:buChar char="•"/>
            </a:pPr>
            <a:endParaRPr lang="en-US" sz="2200" b="1" dirty="0" smtClean="0">
              <a:solidFill>
                <a:schemeClr val="tx1">
                  <a:lumMod val="75000"/>
                  <a:lumOff val="25000"/>
                </a:schemeClr>
              </a:solidFill>
              <a:latin typeface="Montserrat SemiBold" pitchFamily="2" charset="0"/>
            </a:endParaRPr>
          </a:p>
          <a:p>
            <a:pPr>
              <a:buFont typeface="Arial" pitchFamily="34" charset="0"/>
              <a:buChar char="•"/>
            </a:pPr>
            <a:r>
              <a:rPr lang="en-US" sz="2200" b="1" dirty="0" smtClean="0">
                <a:solidFill>
                  <a:schemeClr val="tx1">
                    <a:lumMod val="75000"/>
                    <a:lumOff val="25000"/>
                  </a:schemeClr>
                </a:solidFill>
                <a:latin typeface="Montserrat SemiBold" pitchFamily="2" charset="0"/>
              </a:rPr>
              <a:t> 2GB or more Memory</a:t>
            </a:r>
          </a:p>
          <a:p>
            <a:pPr>
              <a:buFont typeface="Arial" pitchFamily="34" charset="0"/>
              <a:buChar char="•"/>
            </a:pPr>
            <a:endParaRPr lang="en-US" sz="2400" b="1" dirty="0" smtClean="0">
              <a:solidFill>
                <a:schemeClr val="tx1">
                  <a:lumMod val="75000"/>
                  <a:lumOff val="25000"/>
                </a:schemeClr>
              </a:solidFill>
              <a:latin typeface="Montserrat SemiBold" pitchFamily="2" charset="0"/>
            </a:endParaRPr>
          </a:p>
          <a:p>
            <a:r>
              <a:rPr lang="en-US" sz="2600" b="1" dirty="0" smtClean="0">
                <a:solidFill>
                  <a:schemeClr val="tx1">
                    <a:lumMod val="75000"/>
                    <a:lumOff val="25000"/>
                  </a:schemeClr>
                </a:solidFill>
                <a:latin typeface="Montserrat ExtraBold" pitchFamily="2" charset="0"/>
              </a:rPr>
              <a:t>Software</a:t>
            </a:r>
          </a:p>
          <a:p>
            <a:pPr lvl="8"/>
            <a:endParaRPr lang="en-US" sz="2200" b="1" dirty="0" smtClean="0">
              <a:solidFill>
                <a:schemeClr val="tx1">
                  <a:lumMod val="75000"/>
                  <a:lumOff val="25000"/>
                </a:schemeClr>
              </a:solidFill>
              <a:latin typeface="Montserrat SemiBold" pitchFamily="2" charset="0"/>
            </a:endParaRPr>
          </a:p>
          <a:p>
            <a:pPr>
              <a:buFont typeface="Arial" pitchFamily="34" charset="0"/>
              <a:buChar char="•"/>
            </a:pPr>
            <a:r>
              <a:rPr lang="en-US" sz="2200" b="1" dirty="0" smtClean="0">
                <a:solidFill>
                  <a:schemeClr val="tx1">
                    <a:lumMod val="75000"/>
                    <a:lumOff val="25000"/>
                  </a:schemeClr>
                </a:solidFill>
                <a:latin typeface="Montserrat SemiBold" pitchFamily="2" charset="0"/>
              </a:rPr>
              <a:t>Python 3+</a:t>
            </a:r>
          </a:p>
          <a:p>
            <a:pPr>
              <a:buFont typeface="Arial" pitchFamily="34" charset="0"/>
              <a:buChar char="•"/>
            </a:pPr>
            <a:endParaRPr lang="en-US" sz="2200" b="1" dirty="0" smtClean="0">
              <a:solidFill>
                <a:schemeClr val="tx1">
                  <a:lumMod val="75000"/>
                  <a:lumOff val="25000"/>
                </a:schemeClr>
              </a:solidFill>
              <a:latin typeface="Montserrat SemiBold" pitchFamily="2" charset="0"/>
            </a:endParaRPr>
          </a:p>
          <a:p>
            <a:pPr>
              <a:buFont typeface="Arial" pitchFamily="34" charset="0"/>
              <a:buChar char="•"/>
            </a:pPr>
            <a:r>
              <a:rPr lang="en-US" sz="2200" b="1" dirty="0" err="1" smtClean="0">
                <a:solidFill>
                  <a:schemeClr val="tx1">
                    <a:lumMod val="75000"/>
                    <a:lumOff val="25000"/>
                  </a:schemeClr>
                </a:solidFill>
                <a:latin typeface="Montserrat SemiBold" pitchFamily="2" charset="0"/>
              </a:rPr>
              <a:t>MySQL</a:t>
            </a:r>
            <a:r>
              <a:rPr lang="en-US" sz="2200" b="1" dirty="0" smtClean="0">
                <a:solidFill>
                  <a:schemeClr val="tx1">
                    <a:lumMod val="75000"/>
                    <a:lumOff val="25000"/>
                  </a:schemeClr>
                </a:solidFill>
                <a:latin typeface="Montserrat SemiBold" pitchFamily="2" charset="0"/>
              </a:rPr>
              <a:t> Community Server 8+</a:t>
            </a:r>
          </a:p>
          <a:p>
            <a:pPr>
              <a:buFont typeface="Arial" pitchFamily="34" charset="0"/>
              <a:buChar char="•"/>
            </a:pPr>
            <a:endParaRPr lang="en-US" sz="2200" b="1" dirty="0" smtClean="0">
              <a:solidFill>
                <a:schemeClr val="tx1">
                  <a:lumMod val="75000"/>
                  <a:lumOff val="25000"/>
                </a:schemeClr>
              </a:solidFill>
              <a:latin typeface="Montserrat SemiBold" pitchFamily="2" charset="0"/>
            </a:endParaRPr>
          </a:p>
          <a:p>
            <a:endParaRPr lang="en-US" sz="2800" b="1" dirty="0" smtClean="0">
              <a:solidFill>
                <a:schemeClr val="tx1">
                  <a:lumMod val="65000"/>
                  <a:lumOff val="35000"/>
                </a:schemeClr>
              </a:solidFill>
              <a:latin typeface="Montserrat ExtraBold" pitchFamily="2" charset="0"/>
            </a:endParaRPr>
          </a:p>
          <a:p>
            <a:endParaRPr lang="en-US" sz="1050" b="1" dirty="0">
              <a:solidFill>
                <a:schemeClr val="tx1">
                  <a:lumMod val="65000"/>
                  <a:lumOff val="35000"/>
                </a:schemeClr>
              </a:solidFill>
              <a:latin typeface="Montserrat ExtraBold" pitchFamily="2" charset="0"/>
            </a:endParaRPr>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6</a:t>
            </a:fld>
            <a:endParaRPr kumimoji="0"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515202"/>
            <a:ext cx="4000528"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Flow Diagram</a:t>
            </a:r>
          </a:p>
        </p:txBody>
      </p:sp>
      <p:sp>
        <p:nvSpPr>
          <p:cNvPr id="7" name="Slide Number Placeholder 6"/>
          <p:cNvSpPr>
            <a:spLocks noGrp="1"/>
          </p:cNvSpPr>
          <p:nvPr>
            <p:ph type="sldNum" sz="quarter" idx="12"/>
          </p:nvPr>
        </p:nvSpPr>
        <p:spPr/>
        <p:txBody>
          <a:bodyPr/>
          <a:lstStyle/>
          <a:p>
            <a:fld id="{96652B35-718D-4E28-AFEB-B694A3B357E8}" type="slidenum">
              <a:rPr kumimoji="0" lang="en-US" smtClean="0"/>
              <a:pPr/>
              <a:t>7</a:t>
            </a:fld>
            <a:endParaRPr kumimoji="0" lang="en-US"/>
          </a:p>
        </p:txBody>
      </p:sp>
      <p:pic>
        <p:nvPicPr>
          <p:cNvPr id="8" name="Picture 3" descr="C:\Users\Sourabh\Downloads\g421.png"/>
          <p:cNvPicPr>
            <a:picLocks noChangeAspect="1" noChangeArrowheads="1"/>
          </p:cNvPicPr>
          <p:nvPr/>
        </p:nvPicPr>
        <p:blipFill>
          <a:blip r:embed="rId2" cstate="print"/>
          <a:srcRect l="7566" r="7320"/>
          <a:stretch>
            <a:fillRect/>
          </a:stretch>
        </p:blipFill>
        <p:spPr bwMode="auto">
          <a:xfrm>
            <a:off x="285728" y="2943503"/>
            <a:ext cx="6500810" cy="5426697"/>
          </a:xfrm>
          <a:prstGeom prst="rect">
            <a:avLst/>
          </a:prstGeom>
        </p:spPr>
        <p:style>
          <a:lnRef idx="3">
            <a:schemeClr val="lt1"/>
          </a:lnRef>
          <a:fillRef idx="1">
            <a:schemeClr val="accent6"/>
          </a:fillRef>
          <a:effectRef idx="1">
            <a:schemeClr val="accent6"/>
          </a:effectRef>
          <a:fontRef idx="minor">
            <a:schemeClr val="lt1"/>
          </a:fontRef>
        </p:style>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515202"/>
            <a:ext cx="4286280"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System Design</a:t>
            </a:r>
          </a:p>
        </p:txBody>
      </p:sp>
      <p:grpSp>
        <p:nvGrpSpPr>
          <p:cNvPr id="41" name="Group 40"/>
          <p:cNvGrpSpPr/>
          <p:nvPr/>
        </p:nvGrpSpPr>
        <p:grpSpPr>
          <a:xfrm>
            <a:off x="1071546" y="3595678"/>
            <a:ext cx="4929222" cy="681803"/>
            <a:chOff x="1142984" y="2881298"/>
            <a:chExt cx="4929222" cy="824679"/>
          </a:xfrm>
          <a:effectLst/>
        </p:grpSpPr>
        <p:sp>
          <p:nvSpPr>
            <p:cNvPr id="14" name="Rectangle 13"/>
            <p:cNvSpPr/>
            <p:nvPr/>
          </p:nvSpPr>
          <p:spPr>
            <a:xfrm>
              <a:off x="1142984" y="2881299"/>
              <a:ext cx="635004"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5" name="Rectangle 14"/>
            <p:cNvSpPr/>
            <p:nvPr/>
          </p:nvSpPr>
          <p:spPr>
            <a:xfrm>
              <a:off x="3214686" y="2881298"/>
              <a:ext cx="2857520"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Enables python programs to access mysql databases</a:t>
              </a:r>
              <a:endParaRPr lang="en-US" sz="1200" dirty="0"/>
            </a:p>
          </p:txBody>
        </p:sp>
        <p:sp>
          <p:nvSpPr>
            <p:cNvPr id="16" name="Rectangle 15"/>
            <p:cNvSpPr/>
            <p:nvPr/>
          </p:nvSpPr>
          <p:spPr>
            <a:xfrm>
              <a:off x="1785926" y="2881299"/>
              <a:ext cx="1508136"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Mysql.connector</a:t>
              </a:r>
              <a:endParaRPr lang="en-US" sz="1200" b="1" dirty="0"/>
            </a:p>
          </p:txBody>
        </p:sp>
      </p:grpSp>
      <p:grpSp>
        <p:nvGrpSpPr>
          <p:cNvPr id="46" name="Group 45"/>
          <p:cNvGrpSpPr/>
          <p:nvPr/>
        </p:nvGrpSpPr>
        <p:grpSpPr>
          <a:xfrm>
            <a:off x="1071546" y="4953000"/>
            <a:ext cx="4929222" cy="681803"/>
            <a:chOff x="1142984" y="4651548"/>
            <a:chExt cx="4929222" cy="824679"/>
          </a:xfrm>
        </p:grpSpPr>
        <p:sp>
          <p:nvSpPr>
            <p:cNvPr id="26" name="Rectangle 25"/>
            <p:cNvSpPr/>
            <p:nvPr/>
          </p:nvSpPr>
          <p:spPr>
            <a:xfrm>
              <a:off x="1142984" y="4651549"/>
              <a:ext cx="635004"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27" name="Rectangle 26"/>
            <p:cNvSpPr/>
            <p:nvPr/>
          </p:nvSpPr>
          <p:spPr>
            <a:xfrm>
              <a:off x="3214686" y="4651548"/>
              <a:ext cx="2857520"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Provides many ways to represent time in code, such as objects, numbers, and strings</a:t>
              </a:r>
              <a:endParaRPr lang="en-US" sz="1100" dirty="0"/>
            </a:p>
          </p:txBody>
        </p:sp>
        <p:sp>
          <p:nvSpPr>
            <p:cNvPr id="28" name="Rectangle 27"/>
            <p:cNvSpPr/>
            <p:nvPr/>
          </p:nvSpPr>
          <p:spPr>
            <a:xfrm>
              <a:off x="1785926" y="4651549"/>
              <a:ext cx="1508136"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time</a:t>
              </a:r>
              <a:endParaRPr lang="en-US" sz="1400" dirty="0"/>
            </a:p>
          </p:txBody>
        </p:sp>
      </p:grpSp>
      <p:grpSp>
        <p:nvGrpSpPr>
          <p:cNvPr id="48" name="Group 47"/>
          <p:cNvGrpSpPr/>
          <p:nvPr/>
        </p:nvGrpSpPr>
        <p:grpSpPr>
          <a:xfrm>
            <a:off x="1071546" y="5628519"/>
            <a:ext cx="4929222" cy="681803"/>
            <a:chOff x="1142984" y="6421798"/>
            <a:chExt cx="4929222" cy="824679"/>
          </a:xfrm>
        </p:grpSpPr>
        <p:sp>
          <p:nvSpPr>
            <p:cNvPr id="35" name="Rectangle 34"/>
            <p:cNvSpPr/>
            <p:nvPr/>
          </p:nvSpPr>
          <p:spPr>
            <a:xfrm>
              <a:off x="3214686" y="6421798"/>
              <a:ext cx="2857520"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Provides functionality  to read, </a:t>
              </a:r>
            </a:p>
            <a:p>
              <a:pPr algn="ctr"/>
              <a:r>
                <a:rPr lang="en-US" sz="1100" dirty="0" smtClean="0"/>
                <a:t>write, and process data from and</a:t>
              </a:r>
            </a:p>
            <a:p>
              <a:pPr algn="ctr"/>
              <a:r>
                <a:rPr lang="en-US" sz="1100" dirty="0" smtClean="0"/>
                <a:t> to CSV files</a:t>
              </a:r>
              <a:endParaRPr lang="en-US" sz="1100" dirty="0"/>
            </a:p>
          </p:txBody>
        </p:sp>
        <p:sp>
          <p:nvSpPr>
            <p:cNvPr id="36" name="Rectangle 35"/>
            <p:cNvSpPr/>
            <p:nvPr/>
          </p:nvSpPr>
          <p:spPr>
            <a:xfrm>
              <a:off x="1785926" y="6421799"/>
              <a:ext cx="1508136"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csv</a:t>
              </a:r>
              <a:endParaRPr lang="en-US" dirty="0"/>
            </a:p>
          </p:txBody>
        </p:sp>
        <p:sp>
          <p:nvSpPr>
            <p:cNvPr id="82" name="Rectangle 81"/>
            <p:cNvSpPr/>
            <p:nvPr/>
          </p:nvSpPr>
          <p:spPr>
            <a:xfrm>
              <a:off x="1142984" y="6421799"/>
              <a:ext cx="635004"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grpSp>
      <p:grpSp>
        <p:nvGrpSpPr>
          <p:cNvPr id="45" name="Group 44"/>
          <p:cNvGrpSpPr/>
          <p:nvPr/>
        </p:nvGrpSpPr>
        <p:grpSpPr>
          <a:xfrm>
            <a:off x="1071546" y="4271197"/>
            <a:ext cx="4929222" cy="681803"/>
            <a:chOff x="1142984" y="3766423"/>
            <a:chExt cx="4929222" cy="824679"/>
          </a:xfrm>
        </p:grpSpPr>
        <p:sp>
          <p:nvSpPr>
            <p:cNvPr id="23" name="Rectangle 22"/>
            <p:cNvSpPr/>
            <p:nvPr/>
          </p:nvSpPr>
          <p:spPr>
            <a:xfrm>
              <a:off x="3214686" y="3766423"/>
              <a:ext cx="2857520"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Implements pseudo-random number generators for various distributions, including integers, float (real) </a:t>
              </a:r>
              <a:endParaRPr lang="en-US" sz="1050" dirty="0"/>
            </a:p>
          </p:txBody>
        </p:sp>
        <p:sp>
          <p:nvSpPr>
            <p:cNvPr id="24" name="Rectangle 23"/>
            <p:cNvSpPr/>
            <p:nvPr/>
          </p:nvSpPr>
          <p:spPr>
            <a:xfrm>
              <a:off x="1785926" y="3766424"/>
              <a:ext cx="1508136"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random</a:t>
              </a:r>
              <a:endParaRPr lang="en-US" sz="1400" dirty="0"/>
            </a:p>
          </p:txBody>
        </p:sp>
        <p:sp>
          <p:nvSpPr>
            <p:cNvPr id="83" name="Rectangle 82"/>
            <p:cNvSpPr/>
            <p:nvPr/>
          </p:nvSpPr>
          <p:spPr>
            <a:xfrm>
              <a:off x="1142984" y="3766424"/>
              <a:ext cx="635004"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grpSp>
      <p:grpSp>
        <p:nvGrpSpPr>
          <p:cNvPr id="51" name="Group 50"/>
          <p:cNvGrpSpPr/>
          <p:nvPr/>
        </p:nvGrpSpPr>
        <p:grpSpPr>
          <a:xfrm>
            <a:off x="1071546" y="3024174"/>
            <a:ext cx="4929222" cy="582495"/>
            <a:chOff x="1142984" y="2452670"/>
            <a:chExt cx="4929222" cy="582495"/>
          </a:xfrm>
          <a:effectLst/>
        </p:grpSpPr>
        <p:sp>
          <p:nvSpPr>
            <p:cNvPr id="6" name="Rectangle 5"/>
            <p:cNvSpPr/>
            <p:nvPr/>
          </p:nvSpPr>
          <p:spPr>
            <a:xfrm>
              <a:off x="1142984" y="2452670"/>
              <a:ext cx="635004"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Sl.</a:t>
              </a:r>
            </a:p>
            <a:p>
              <a:pPr algn="ctr"/>
              <a:r>
                <a:rPr lang="en-US" sz="1600" dirty="0" smtClean="0">
                  <a:latin typeface="+mj-lt"/>
                </a:rPr>
                <a:t>No</a:t>
              </a:r>
              <a:endParaRPr lang="en-US" sz="1600" dirty="0">
                <a:latin typeface="+mj-lt"/>
              </a:endParaRPr>
            </a:p>
          </p:txBody>
        </p:sp>
        <p:sp>
          <p:nvSpPr>
            <p:cNvPr id="11" name="Rectangle 10"/>
            <p:cNvSpPr/>
            <p:nvPr/>
          </p:nvSpPr>
          <p:spPr>
            <a:xfrm>
              <a:off x="3214686" y="2452670"/>
              <a:ext cx="2857520"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Purpose</a:t>
              </a:r>
              <a:endParaRPr lang="en-US" dirty="0">
                <a:latin typeface="+mj-lt"/>
              </a:endParaRPr>
            </a:p>
          </p:txBody>
        </p:sp>
        <p:sp>
          <p:nvSpPr>
            <p:cNvPr id="13" name="Rectangle 12"/>
            <p:cNvSpPr/>
            <p:nvPr/>
          </p:nvSpPr>
          <p:spPr>
            <a:xfrm>
              <a:off x="1785926" y="2452670"/>
              <a:ext cx="1508136"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Library/</a:t>
              </a:r>
            </a:p>
            <a:p>
              <a:pPr algn="ctr"/>
              <a:r>
                <a:rPr lang="en-US" sz="1600" dirty="0" smtClean="0">
                  <a:latin typeface="+mj-lt"/>
                </a:rPr>
                <a:t>Module</a:t>
              </a:r>
              <a:endParaRPr lang="en-US" sz="1600" dirty="0">
                <a:latin typeface="+mj-lt"/>
              </a:endParaRPr>
            </a:p>
          </p:txBody>
        </p:sp>
      </p:grpSp>
      <p:grpSp>
        <p:nvGrpSpPr>
          <p:cNvPr id="25" name="Group 24"/>
          <p:cNvGrpSpPr/>
          <p:nvPr/>
        </p:nvGrpSpPr>
        <p:grpSpPr>
          <a:xfrm>
            <a:off x="1071546" y="6238884"/>
            <a:ext cx="4929222" cy="681803"/>
            <a:chOff x="1142984" y="6421798"/>
            <a:chExt cx="4929222" cy="824679"/>
          </a:xfrm>
        </p:grpSpPr>
        <p:sp>
          <p:nvSpPr>
            <p:cNvPr id="29" name="Rectangle 28"/>
            <p:cNvSpPr/>
            <p:nvPr/>
          </p:nvSpPr>
          <p:spPr>
            <a:xfrm>
              <a:off x="3214686" y="6421798"/>
              <a:ext cx="2857520"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This module provides regular expression matching operations </a:t>
              </a:r>
              <a:endParaRPr lang="en-US" sz="1100" dirty="0"/>
            </a:p>
          </p:txBody>
        </p:sp>
        <p:sp>
          <p:nvSpPr>
            <p:cNvPr id="30" name="Rectangle 29"/>
            <p:cNvSpPr/>
            <p:nvPr/>
          </p:nvSpPr>
          <p:spPr>
            <a:xfrm>
              <a:off x="1785926" y="6421799"/>
              <a:ext cx="1508136"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t>
              </a:r>
              <a:endParaRPr lang="en-US" dirty="0"/>
            </a:p>
          </p:txBody>
        </p:sp>
        <p:sp>
          <p:nvSpPr>
            <p:cNvPr id="31" name="Rectangle 30"/>
            <p:cNvSpPr/>
            <p:nvPr/>
          </p:nvSpPr>
          <p:spPr>
            <a:xfrm>
              <a:off x="1142984" y="6421799"/>
              <a:ext cx="635004" cy="824678"/>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grpSp>
      <p:sp>
        <p:nvSpPr>
          <p:cNvPr id="32" name="Slide Number Placeholder 31"/>
          <p:cNvSpPr>
            <a:spLocks noGrp="1"/>
          </p:cNvSpPr>
          <p:nvPr>
            <p:ph type="sldNum" sz="quarter" idx="12"/>
          </p:nvPr>
        </p:nvSpPr>
        <p:spPr/>
        <p:txBody>
          <a:bodyPr/>
          <a:lstStyle/>
          <a:p>
            <a:fld id="{96652B35-718D-4E28-AFEB-B694A3B357E8}" type="slidenum">
              <a:rPr kumimoji="0" lang="en-US" smtClean="0"/>
              <a:pPr/>
              <a:t>8</a:t>
            </a:fld>
            <a:endParaRPr kumimoji="0"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14290" cy="173829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738290"/>
            <a:ext cx="214290" cy="8167710"/>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42984" y="515202"/>
            <a:ext cx="4286280"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smtClean="0">
                <a:solidFill>
                  <a:schemeClr val="tx1">
                    <a:lumMod val="65000"/>
                    <a:lumOff val="35000"/>
                  </a:schemeClr>
                </a:solidFill>
                <a:latin typeface="Montserrat ExtraBold" pitchFamily="2" charset="0"/>
              </a:rPr>
              <a:t>System Design</a:t>
            </a:r>
          </a:p>
        </p:txBody>
      </p:sp>
      <p:grpSp>
        <p:nvGrpSpPr>
          <p:cNvPr id="33" name="Group 32"/>
          <p:cNvGrpSpPr/>
          <p:nvPr/>
        </p:nvGrpSpPr>
        <p:grpSpPr>
          <a:xfrm>
            <a:off x="1142984" y="3035165"/>
            <a:ext cx="4929222" cy="610366"/>
            <a:chOff x="1142984" y="3095610"/>
            <a:chExt cx="4929222" cy="610366"/>
          </a:xfrm>
          <a:effectLst/>
        </p:grpSpPr>
        <p:sp>
          <p:nvSpPr>
            <p:cNvPr id="14" name="Rectangle 13"/>
            <p:cNvSpPr/>
            <p:nvPr/>
          </p:nvSpPr>
          <p:spPr>
            <a:xfrm>
              <a:off x="1142984" y="3095611"/>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5" name="Rectangle 14"/>
            <p:cNvSpPr/>
            <p:nvPr/>
          </p:nvSpPr>
          <p:spPr>
            <a:xfrm>
              <a:off x="3214686" y="3095610"/>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Creation of Customer ID </a:t>
              </a:r>
            </a:p>
            <a:p>
              <a:pPr algn="ctr"/>
              <a:r>
                <a:rPr lang="en-US" sz="1100" dirty="0" smtClean="0"/>
                <a:t>for new users</a:t>
              </a:r>
              <a:endParaRPr lang="en-US" sz="1100" dirty="0"/>
            </a:p>
          </p:txBody>
        </p:sp>
        <p:sp>
          <p:nvSpPr>
            <p:cNvPr id="16" name="Rectangle 15"/>
            <p:cNvSpPr/>
            <p:nvPr/>
          </p:nvSpPr>
          <p:spPr>
            <a:xfrm>
              <a:off x="1785926" y="3095611"/>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custid()</a:t>
              </a:r>
              <a:endParaRPr lang="en-US" sz="1200" b="1" dirty="0"/>
            </a:p>
          </p:txBody>
        </p:sp>
      </p:grpSp>
      <p:grpSp>
        <p:nvGrpSpPr>
          <p:cNvPr id="37" name="Group 36"/>
          <p:cNvGrpSpPr/>
          <p:nvPr/>
        </p:nvGrpSpPr>
        <p:grpSpPr>
          <a:xfrm>
            <a:off x="1142984" y="4238620"/>
            <a:ext cx="4929222" cy="610366"/>
            <a:chOff x="1142984" y="4865860"/>
            <a:chExt cx="4929222" cy="610366"/>
          </a:xfrm>
        </p:grpSpPr>
        <p:sp>
          <p:nvSpPr>
            <p:cNvPr id="26" name="Rectangle 25"/>
            <p:cNvSpPr/>
            <p:nvPr/>
          </p:nvSpPr>
          <p:spPr>
            <a:xfrm>
              <a:off x="1142984" y="4865861"/>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27" name="Rectangle 26"/>
            <p:cNvSpPr/>
            <p:nvPr/>
          </p:nvSpPr>
          <p:spPr>
            <a:xfrm>
              <a:off x="3214686" y="4865860"/>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Provides options for user</a:t>
              </a:r>
            </a:p>
            <a:p>
              <a:pPr algn="ctr"/>
              <a:r>
                <a:rPr lang="en-US" sz="1000" dirty="0" smtClean="0"/>
                <a:t> login, and creation   </a:t>
              </a:r>
              <a:endParaRPr lang="en-US" sz="1000" dirty="0"/>
            </a:p>
          </p:txBody>
        </p:sp>
        <p:sp>
          <p:nvSpPr>
            <p:cNvPr id="28" name="Rectangle 27"/>
            <p:cNvSpPr/>
            <p:nvPr/>
          </p:nvSpPr>
          <p:spPr>
            <a:xfrm>
              <a:off x="1785926" y="4865861"/>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login()</a:t>
              </a:r>
              <a:endParaRPr lang="en-US" sz="1400" dirty="0"/>
            </a:p>
          </p:txBody>
        </p:sp>
      </p:grpSp>
      <p:grpSp>
        <p:nvGrpSpPr>
          <p:cNvPr id="41" name="Group 40"/>
          <p:cNvGrpSpPr/>
          <p:nvPr/>
        </p:nvGrpSpPr>
        <p:grpSpPr>
          <a:xfrm>
            <a:off x="1142984" y="4842700"/>
            <a:ext cx="4929222" cy="610366"/>
            <a:chOff x="1142984" y="5750985"/>
            <a:chExt cx="4929222" cy="610366"/>
          </a:xfrm>
        </p:grpSpPr>
        <p:sp>
          <p:nvSpPr>
            <p:cNvPr id="30" name="Rectangle 29"/>
            <p:cNvSpPr/>
            <p:nvPr/>
          </p:nvSpPr>
          <p:spPr>
            <a:xfrm>
              <a:off x="1142984" y="5750986"/>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31" name="Rectangle 30"/>
            <p:cNvSpPr/>
            <p:nvPr/>
          </p:nvSpPr>
          <p:spPr>
            <a:xfrm>
              <a:off x="3214686" y="5750985"/>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Functions for bot-checking</a:t>
              </a:r>
              <a:endParaRPr lang="en-US" sz="1400" dirty="0"/>
            </a:p>
          </p:txBody>
        </p:sp>
        <p:sp>
          <p:nvSpPr>
            <p:cNvPr id="32" name="Rectangle 31"/>
            <p:cNvSpPr/>
            <p:nvPr/>
          </p:nvSpPr>
          <p:spPr>
            <a:xfrm>
              <a:off x="1785926" y="5750986"/>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otp(),</a:t>
              </a:r>
            </a:p>
            <a:p>
              <a:pPr algn="ctr"/>
              <a:r>
                <a:rPr lang="en-US" sz="1200" dirty="0" smtClean="0"/>
                <a:t> captcha()</a:t>
              </a:r>
              <a:endParaRPr lang="en-US" sz="1200" dirty="0"/>
            </a:p>
          </p:txBody>
        </p:sp>
      </p:grpSp>
      <p:grpSp>
        <p:nvGrpSpPr>
          <p:cNvPr id="46" name="Group 45"/>
          <p:cNvGrpSpPr/>
          <p:nvPr/>
        </p:nvGrpSpPr>
        <p:grpSpPr>
          <a:xfrm>
            <a:off x="1142984" y="6667512"/>
            <a:ext cx="4929222" cy="610366"/>
            <a:chOff x="1142984" y="7521235"/>
            <a:chExt cx="4929222" cy="610366"/>
          </a:xfrm>
        </p:grpSpPr>
        <p:sp>
          <p:nvSpPr>
            <p:cNvPr id="38" name="Rectangle 37"/>
            <p:cNvSpPr/>
            <p:nvPr/>
          </p:nvSpPr>
          <p:spPr>
            <a:xfrm>
              <a:off x="1142984" y="7521236"/>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39" name="Rectangle 38"/>
            <p:cNvSpPr/>
            <p:nvPr/>
          </p:nvSpPr>
          <p:spPr>
            <a:xfrm>
              <a:off x="3214686" y="7521235"/>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Allows User to take loans</a:t>
              </a:r>
              <a:endParaRPr lang="en-US" sz="1100" dirty="0"/>
            </a:p>
          </p:txBody>
        </p:sp>
        <p:sp>
          <p:nvSpPr>
            <p:cNvPr id="40" name="Rectangle 39"/>
            <p:cNvSpPr/>
            <p:nvPr/>
          </p:nvSpPr>
          <p:spPr>
            <a:xfrm>
              <a:off x="1785926" y="7521236"/>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loans()</a:t>
              </a:r>
              <a:endParaRPr lang="en-US" sz="1100" dirty="0"/>
            </a:p>
          </p:txBody>
        </p:sp>
      </p:grpSp>
      <p:grpSp>
        <p:nvGrpSpPr>
          <p:cNvPr id="45" name="Group 44"/>
          <p:cNvGrpSpPr/>
          <p:nvPr/>
        </p:nvGrpSpPr>
        <p:grpSpPr>
          <a:xfrm>
            <a:off x="1142984" y="5453066"/>
            <a:ext cx="4929222" cy="610366"/>
            <a:chOff x="1142984" y="6636110"/>
            <a:chExt cx="4929222" cy="610366"/>
          </a:xfrm>
        </p:grpSpPr>
        <p:sp>
          <p:nvSpPr>
            <p:cNvPr id="35" name="Rectangle 34"/>
            <p:cNvSpPr/>
            <p:nvPr/>
          </p:nvSpPr>
          <p:spPr>
            <a:xfrm>
              <a:off x="3214686" y="6636110"/>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Creates and checks for</a:t>
              </a:r>
            </a:p>
            <a:p>
              <a:pPr algn="ctr"/>
              <a:r>
                <a:rPr lang="en-US" sz="1050" dirty="0" smtClean="0"/>
                <a:t>an Offer code</a:t>
              </a:r>
              <a:endParaRPr lang="en-US" dirty="0"/>
            </a:p>
          </p:txBody>
        </p:sp>
        <p:sp>
          <p:nvSpPr>
            <p:cNvPr id="36" name="Rectangle 35"/>
            <p:cNvSpPr/>
            <p:nvPr/>
          </p:nvSpPr>
          <p:spPr>
            <a:xfrm>
              <a:off x="1785926" y="6636111"/>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createcode(), referralcode()</a:t>
              </a:r>
              <a:endParaRPr lang="en-US" dirty="0"/>
            </a:p>
          </p:txBody>
        </p:sp>
        <p:sp>
          <p:nvSpPr>
            <p:cNvPr id="82" name="Rectangle 81"/>
            <p:cNvSpPr/>
            <p:nvPr/>
          </p:nvSpPr>
          <p:spPr>
            <a:xfrm>
              <a:off x="1142984" y="6636111"/>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grpSp>
      <p:grpSp>
        <p:nvGrpSpPr>
          <p:cNvPr id="34" name="Group 33"/>
          <p:cNvGrpSpPr/>
          <p:nvPr/>
        </p:nvGrpSpPr>
        <p:grpSpPr>
          <a:xfrm>
            <a:off x="1142984" y="3628254"/>
            <a:ext cx="4929222" cy="610366"/>
            <a:chOff x="1142984" y="3980735"/>
            <a:chExt cx="4929222" cy="610366"/>
          </a:xfrm>
        </p:grpSpPr>
        <p:sp>
          <p:nvSpPr>
            <p:cNvPr id="23" name="Rectangle 22"/>
            <p:cNvSpPr/>
            <p:nvPr/>
          </p:nvSpPr>
          <p:spPr>
            <a:xfrm>
              <a:off x="3214686" y="3980735"/>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Creation of a New user Account</a:t>
              </a:r>
              <a:endParaRPr lang="en-US" sz="1050" dirty="0"/>
            </a:p>
          </p:txBody>
        </p:sp>
        <p:sp>
          <p:nvSpPr>
            <p:cNvPr id="24" name="Rectangle 23"/>
            <p:cNvSpPr/>
            <p:nvPr/>
          </p:nvSpPr>
          <p:spPr>
            <a:xfrm>
              <a:off x="1785926" y="3980736"/>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create()</a:t>
              </a:r>
              <a:endParaRPr lang="en-US" sz="1400" dirty="0"/>
            </a:p>
          </p:txBody>
        </p:sp>
        <p:sp>
          <p:nvSpPr>
            <p:cNvPr id="83" name="Rectangle 82"/>
            <p:cNvSpPr/>
            <p:nvPr/>
          </p:nvSpPr>
          <p:spPr>
            <a:xfrm>
              <a:off x="1142984" y="3980736"/>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grpSp>
      <p:grpSp>
        <p:nvGrpSpPr>
          <p:cNvPr id="48" name="Group 47"/>
          <p:cNvGrpSpPr/>
          <p:nvPr/>
        </p:nvGrpSpPr>
        <p:grpSpPr>
          <a:xfrm>
            <a:off x="1142984" y="6057146"/>
            <a:ext cx="4929222" cy="610366"/>
            <a:chOff x="1142984" y="7521235"/>
            <a:chExt cx="4929222" cy="610366"/>
          </a:xfrm>
        </p:grpSpPr>
        <p:sp>
          <p:nvSpPr>
            <p:cNvPr id="49" name="Rectangle 48"/>
            <p:cNvSpPr/>
            <p:nvPr/>
          </p:nvSpPr>
          <p:spPr>
            <a:xfrm>
              <a:off x="1142984" y="7521236"/>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50" name="Rectangle 49"/>
            <p:cNvSpPr/>
            <p:nvPr/>
          </p:nvSpPr>
          <p:spPr>
            <a:xfrm>
              <a:off x="3214686" y="7521235"/>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Edit user Account details and </a:t>
              </a:r>
            </a:p>
            <a:p>
              <a:pPr algn="ctr"/>
              <a:r>
                <a:rPr lang="en-US" sz="1100" dirty="0" smtClean="0"/>
                <a:t>view passbook</a:t>
              </a:r>
              <a:endParaRPr lang="en-US" dirty="0"/>
            </a:p>
          </p:txBody>
        </p:sp>
        <p:sp>
          <p:nvSpPr>
            <p:cNvPr id="51" name="Rectangle 50"/>
            <p:cNvSpPr/>
            <p:nvPr/>
          </p:nvSpPr>
          <p:spPr>
            <a:xfrm>
              <a:off x="1785926" y="7521236"/>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details()</a:t>
              </a:r>
              <a:endParaRPr lang="en-US" dirty="0"/>
            </a:p>
          </p:txBody>
        </p:sp>
      </p:grpSp>
      <p:grpSp>
        <p:nvGrpSpPr>
          <p:cNvPr id="76" name="Group 75"/>
          <p:cNvGrpSpPr/>
          <p:nvPr/>
        </p:nvGrpSpPr>
        <p:grpSpPr>
          <a:xfrm>
            <a:off x="1142984" y="2452670"/>
            <a:ext cx="4929222" cy="582495"/>
            <a:chOff x="1142984" y="2452670"/>
            <a:chExt cx="4929222" cy="582495"/>
          </a:xfrm>
        </p:grpSpPr>
        <p:sp>
          <p:nvSpPr>
            <p:cNvPr id="6" name="Rectangle 5"/>
            <p:cNvSpPr/>
            <p:nvPr/>
          </p:nvSpPr>
          <p:spPr>
            <a:xfrm>
              <a:off x="1142984" y="2452670"/>
              <a:ext cx="635004"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Sl.</a:t>
              </a:r>
            </a:p>
            <a:p>
              <a:pPr algn="ctr"/>
              <a:r>
                <a:rPr lang="en-US" sz="1600" dirty="0" smtClean="0">
                  <a:latin typeface="+mj-lt"/>
                </a:rPr>
                <a:t>No</a:t>
              </a:r>
              <a:endParaRPr lang="en-US" sz="1600" dirty="0">
                <a:latin typeface="+mj-lt"/>
              </a:endParaRPr>
            </a:p>
          </p:txBody>
        </p:sp>
        <p:sp>
          <p:nvSpPr>
            <p:cNvPr id="11" name="Rectangle 10"/>
            <p:cNvSpPr/>
            <p:nvPr/>
          </p:nvSpPr>
          <p:spPr>
            <a:xfrm>
              <a:off x="3214686" y="2452670"/>
              <a:ext cx="2857520"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Uses</a:t>
              </a:r>
              <a:endParaRPr lang="en-US" dirty="0">
                <a:latin typeface="+mj-lt"/>
              </a:endParaRPr>
            </a:p>
          </p:txBody>
        </p:sp>
        <p:sp>
          <p:nvSpPr>
            <p:cNvPr id="13" name="Rectangle 12"/>
            <p:cNvSpPr/>
            <p:nvPr/>
          </p:nvSpPr>
          <p:spPr>
            <a:xfrm>
              <a:off x="1785926" y="2452670"/>
              <a:ext cx="1508136" cy="58249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Function</a:t>
              </a:r>
              <a:endParaRPr lang="en-US" dirty="0">
                <a:latin typeface="+mj-lt"/>
              </a:endParaRPr>
            </a:p>
          </p:txBody>
        </p:sp>
      </p:grpSp>
      <p:grpSp>
        <p:nvGrpSpPr>
          <p:cNvPr id="42" name="Group 41"/>
          <p:cNvGrpSpPr/>
          <p:nvPr/>
        </p:nvGrpSpPr>
        <p:grpSpPr>
          <a:xfrm>
            <a:off x="1142984" y="7271592"/>
            <a:ext cx="4929222" cy="610366"/>
            <a:chOff x="1142984" y="7521235"/>
            <a:chExt cx="4929222" cy="610366"/>
          </a:xfrm>
        </p:grpSpPr>
        <p:sp>
          <p:nvSpPr>
            <p:cNvPr id="43" name="Rectangle 42"/>
            <p:cNvSpPr/>
            <p:nvPr/>
          </p:nvSpPr>
          <p:spPr>
            <a:xfrm>
              <a:off x="1142984" y="7521236"/>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44" name="Rectangle 43"/>
            <p:cNvSpPr/>
            <p:nvPr/>
          </p:nvSpPr>
          <p:spPr>
            <a:xfrm>
              <a:off x="3214686" y="7521235"/>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Validate User’s Email Id</a:t>
              </a:r>
              <a:endParaRPr lang="en-US" sz="1100" dirty="0"/>
            </a:p>
          </p:txBody>
        </p:sp>
        <p:sp>
          <p:nvSpPr>
            <p:cNvPr id="47" name="Rectangle 46"/>
            <p:cNvSpPr/>
            <p:nvPr/>
          </p:nvSpPr>
          <p:spPr>
            <a:xfrm>
              <a:off x="1785926" y="7521236"/>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check(email)</a:t>
              </a:r>
              <a:endParaRPr lang="en-US" sz="1100" dirty="0"/>
            </a:p>
          </p:txBody>
        </p:sp>
      </p:grpSp>
      <p:grpSp>
        <p:nvGrpSpPr>
          <p:cNvPr id="52" name="Group 51"/>
          <p:cNvGrpSpPr/>
          <p:nvPr/>
        </p:nvGrpSpPr>
        <p:grpSpPr>
          <a:xfrm>
            <a:off x="1142984" y="7881958"/>
            <a:ext cx="4929222" cy="610366"/>
            <a:chOff x="1142984" y="7521235"/>
            <a:chExt cx="4929222" cy="610366"/>
          </a:xfrm>
        </p:grpSpPr>
        <p:sp>
          <p:nvSpPr>
            <p:cNvPr id="53" name="Rectangle 52"/>
            <p:cNvSpPr/>
            <p:nvPr/>
          </p:nvSpPr>
          <p:spPr>
            <a:xfrm>
              <a:off x="1142984" y="7521236"/>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9</a:t>
              </a:r>
              <a:endParaRPr lang="en-US" dirty="0"/>
            </a:p>
          </p:txBody>
        </p:sp>
        <p:sp>
          <p:nvSpPr>
            <p:cNvPr id="54" name="Rectangle 53"/>
            <p:cNvSpPr/>
            <p:nvPr/>
          </p:nvSpPr>
          <p:spPr>
            <a:xfrm>
              <a:off x="3214686" y="7521235"/>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Executes Admin Account</a:t>
              </a:r>
              <a:endParaRPr lang="en-US" sz="1100" dirty="0"/>
            </a:p>
          </p:txBody>
        </p:sp>
        <p:sp>
          <p:nvSpPr>
            <p:cNvPr id="55" name="Rectangle 54"/>
            <p:cNvSpPr/>
            <p:nvPr/>
          </p:nvSpPr>
          <p:spPr>
            <a:xfrm>
              <a:off x="1785926" y="7521236"/>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moderator()</a:t>
              </a:r>
              <a:endParaRPr lang="en-US" sz="1100" dirty="0"/>
            </a:p>
          </p:txBody>
        </p:sp>
      </p:grpSp>
      <p:grpSp>
        <p:nvGrpSpPr>
          <p:cNvPr id="57" name="Group 56"/>
          <p:cNvGrpSpPr/>
          <p:nvPr/>
        </p:nvGrpSpPr>
        <p:grpSpPr>
          <a:xfrm>
            <a:off x="1142984" y="8486038"/>
            <a:ext cx="4929222" cy="610366"/>
            <a:chOff x="1142984" y="7521235"/>
            <a:chExt cx="4929222" cy="610366"/>
          </a:xfrm>
        </p:grpSpPr>
        <p:sp>
          <p:nvSpPr>
            <p:cNvPr id="58" name="Rectangle 57"/>
            <p:cNvSpPr/>
            <p:nvPr/>
          </p:nvSpPr>
          <p:spPr>
            <a:xfrm>
              <a:off x="1142984" y="7521236"/>
              <a:ext cx="635004"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59" name="Rectangle 58"/>
            <p:cNvSpPr/>
            <p:nvPr/>
          </p:nvSpPr>
          <p:spPr>
            <a:xfrm>
              <a:off x="3214686" y="7521235"/>
              <a:ext cx="2857520"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Returns User’s Account Number</a:t>
              </a:r>
              <a:endParaRPr lang="en-US" sz="1100" dirty="0"/>
            </a:p>
          </p:txBody>
        </p:sp>
        <p:sp>
          <p:nvSpPr>
            <p:cNvPr id="60" name="Rectangle 59"/>
            <p:cNvSpPr/>
            <p:nvPr/>
          </p:nvSpPr>
          <p:spPr>
            <a:xfrm>
              <a:off x="1785926" y="7521236"/>
              <a:ext cx="1508136" cy="610365"/>
            </a:xfrm>
            <a:prstGeom prst="rect">
              <a:avLst/>
            </a:prstGeom>
            <a:solidFill>
              <a:srgbClr val="22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accountno()</a:t>
              </a:r>
              <a:endParaRPr lang="en-US" sz="1100" dirty="0"/>
            </a:p>
          </p:txBody>
        </p:sp>
      </p:grpSp>
      <p:sp>
        <p:nvSpPr>
          <p:cNvPr id="63" name="Slide Number Placeholder 62"/>
          <p:cNvSpPr>
            <a:spLocks noGrp="1"/>
          </p:cNvSpPr>
          <p:nvPr>
            <p:ph type="sldNum" sz="quarter" idx="12"/>
          </p:nvPr>
        </p:nvSpPr>
        <p:spPr/>
        <p:txBody>
          <a:bodyPr/>
          <a:lstStyle/>
          <a:p>
            <a:fld id="{96652B35-718D-4E28-AFEB-B694A3B357E8}" type="slidenum">
              <a:rPr kumimoji="0" lang="en-US" smtClean="0"/>
              <a:pPr/>
              <a:t>9</a:t>
            </a:fld>
            <a:endParaRPr kumimoji="0"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astel">
      <a:dk1>
        <a:sysClr val="windowText" lastClr="000000"/>
      </a:dk1>
      <a:lt1>
        <a:sysClr val="window" lastClr="FFFFFF"/>
      </a:lt1>
      <a:dk2>
        <a:srgbClr val="F2F2F2"/>
      </a:dk2>
      <a:lt2>
        <a:srgbClr val="EEECE1"/>
      </a:lt2>
      <a:accent1>
        <a:srgbClr val="FEB2FF"/>
      </a:accent1>
      <a:accent2>
        <a:srgbClr val="8DB3E2"/>
      </a:accent2>
      <a:accent3>
        <a:srgbClr val="92CDDC"/>
      </a:accent3>
      <a:accent4>
        <a:srgbClr val="F3FD6B"/>
      </a:accent4>
      <a:accent5>
        <a:srgbClr val="EF8181"/>
      </a:accent5>
      <a:accent6>
        <a:srgbClr val="77E6F5"/>
      </a:accent6>
      <a:hlink>
        <a:srgbClr val="BF75F7"/>
      </a:hlink>
      <a:folHlink>
        <a:srgbClr val="54F67B"/>
      </a:folHlink>
    </a:clrScheme>
    <a:fontScheme name="Custom 2">
      <a:majorFont>
        <a:latin typeface="Montserrat ExtraBold"/>
        <a:ea typeface=""/>
        <a:cs typeface=""/>
      </a:majorFont>
      <a:minorFont>
        <a:latin typeface="Montserrat Semi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1802</TotalTime>
  <Words>2953</Words>
  <Application>Microsoft Office PowerPoint</Application>
  <PresentationFormat>A4 Paper (210x297 mm)</PresentationFormat>
  <Paragraphs>779</Paragraphs>
  <Slides>30</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Arial</vt:lpstr>
      <vt:lpstr>Montserrat SemiBold</vt:lpstr>
      <vt:lpstr>Montserrat ExtraBold</vt:lpstr>
      <vt:lpstr>Montserrat</vt:lpstr>
      <vt:lpstr>Montserrat Light</vt:lpstr>
      <vt:lpstr>Book Antiqua</vt:lpstr>
      <vt:lpstr>Times New Roman</vt:lpstr>
      <vt:lpstr>Monotype Corsiva</vt:lpstr>
      <vt:lpstr>Montserrat Medium</vt:lpstr>
      <vt:lpstr>Noto Serif</vt:lpstr>
      <vt:lpstr>Consolas</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Sourabh</dc:creator>
  <cp:lastModifiedBy>pallav gupta</cp:lastModifiedBy>
  <cp:revision>134</cp:revision>
  <dcterms:created xsi:type="dcterms:W3CDTF">2021-01-28T08:52:23Z</dcterms:created>
  <dcterms:modified xsi:type="dcterms:W3CDTF">2021-03-11T01:27:14Z</dcterms:modified>
</cp:coreProperties>
</file>